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4" r:id="rId5"/>
    <p:sldId id="266" r:id="rId6"/>
    <p:sldId id="268" r:id="rId7"/>
    <p:sldId id="267" r:id="rId8"/>
    <p:sldId id="269" r:id="rId9"/>
    <p:sldId id="270" r:id="rId10"/>
    <p:sldId id="272" r:id="rId11"/>
    <p:sldId id="271" r:id="rId12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9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06562-5099-4369-B7AD-F760C17313E8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19B2C-D80B-4510-ACB7-023B086C6000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7552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919B2C-D80B-4510-ACB7-023B086C6000}" type="slidenum">
              <a:rPr lang="ro-RO" smtClean="0"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89441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4526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7469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3901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5267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59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7119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8231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9664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76273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8450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3755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9A06D-CD3E-4516-A842-59DB0FCFF265}" type="datetimeFigureOut">
              <a:rPr lang="ro-RO" smtClean="0"/>
              <a:t>02.06.2026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0FF17-50BD-485C-AA97-01218CDA3669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1616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.png"/><Relationship Id="rId5" Type="http://schemas.openxmlformats.org/officeDocument/2006/relationships/image" Target="../media/image33.png"/><Relationship Id="rId10" Type="http://schemas.openxmlformats.org/officeDocument/2006/relationships/image" Target="../media/image30.jpe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Superhero Background Images – Browse 237,747 Stock Photos, Vectors, and  Video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15" y="0"/>
            <a:ext cx="122268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82880" y="190840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🎮 </a:t>
            </a:r>
            <a:r>
              <a:rPr lang="ro-RO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„Supereroii </a:t>
            </a:r>
            <a:br>
              <a:rPr lang="ro-RO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o-RO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Internetului – </a:t>
            </a:r>
            <a:br>
              <a:rPr lang="ro-RO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ro-RO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Misiune în Online”</a:t>
            </a:r>
            <a:endParaRPr lang="ro-RO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445" y="4152220"/>
            <a:ext cx="9144000" cy="1655762"/>
          </a:xfrm>
        </p:spPr>
        <p:txBody>
          <a:bodyPr>
            <a:normAutofit/>
          </a:bodyPr>
          <a:lstStyle/>
          <a:p>
            <a:r>
              <a:rPr lang="ro-RO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Siguranța online</a:t>
            </a:r>
          </a:p>
          <a:p>
            <a:r>
              <a:rPr lang="ro-RO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Resursă educațională digitală </a:t>
            </a:r>
          </a:p>
          <a:p>
            <a:r>
              <a:rPr lang="ro-RO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pentru dezvoltarea competențelor de educație </a:t>
            </a:r>
            <a:r>
              <a:rPr lang="ro-RO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media</a:t>
            </a:r>
          </a:p>
        </p:txBody>
      </p:sp>
      <p:sp>
        <p:nvSpPr>
          <p:cNvPr id="4" name="Rectangle 3"/>
          <p:cNvSpPr/>
          <p:nvPr/>
        </p:nvSpPr>
        <p:spPr>
          <a:xfrm>
            <a:off x="3361207" y="5392335"/>
            <a:ext cx="51796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Autor: </a:t>
            </a:r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Prof. înv. primar Lăchescu </a:t>
            </a: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Georgiana-Roberta</a:t>
            </a:r>
            <a:endParaRPr lang="ro-R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2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9324" t="26231" r="30408" b="13163"/>
          <a:stretch/>
        </p:blipFill>
        <p:spPr>
          <a:xfrm>
            <a:off x="0" y="0"/>
            <a:ext cx="12192000" cy="6838174"/>
          </a:xfrm>
          <a:prstGeom prst="rect">
            <a:avLst/>
          </a:prstGeom>
        </p:spPr>
      </p:pic>
      <p:pic>
        <p:nvPicPr>
          <p:cNvPr id="1032" name="Picture 8" descr="Masca png | PNGEg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t="11392" r="17909"/>
          <a:stretch/>
        </p:blipFill>
        <p:spPr bwMode="auto">
          <a:xfrm>
            <a:off x="3934691" y="637309"/>
            <a:ext cx="4308764" cy="380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52805" y="4549676"/>
            <a:ext cx="8872536" cy="230832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sz="7200" dirty="0" smtClean="0"/>
              <a:t>L-am prins pe VirusX. Acum s</a:t>
            </a:r>
            <a:r>
              <a:rPr lang="ro-RO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ă-l demascăm!</a:t>
            </a:r>
            <a:endParaRPr lang="ro-RO" sz="7200" dirty="0"/>
          </a:p>
        </p:txBody>
      </p:sp>
      <p:pic>
        <p:nvPicPr>
          <p:cNvPr id="1038" name="Picture 14" descr="fotografii gratuite cufar | Piqse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43" y="26912"/>
            <a:ext cx="12212843" cy="683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" y="3036242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rot="20528512">
            <a:off x="2484140" y="737639"/>
            <a:ext cx="4333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FELICITĂRI! AI REUȘIT!</a:t>
            </a:r>
            <a:endParaRPr lang="ro-RO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87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scape room generations Budapest ▶️ gen 3 and gen 2 games compare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695" y="0"/>
            <a:ext cx="6085114" cy="1325563"/>
          </a:xfrm>
        </p:spPr>
        <p:txBody>
          <a:bodyPr>
            <a:normAutofit/>
          </a:bodyPr>
          <a:lstStyle/>
          <a:p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FINAL EPIC 🏆</a:t>
            </a:r>
            <a:b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🏆 MISIUNE COMPLETATĂ!</a:t>
            </a:r>
            <a:endParaRPr lang="ro-RO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598" y="4907773"/>
            <a:ext cx="5105400" cy="2102871"/>
          </a:xfrm>
        </p:spPr>
        <p:txBody>
          <a:bodyPr/>
          <a:lstStyle/>
          <a:p>
            <a:pPr marL="0" indent="0" algn="ctr">
              <a:buNone/>
            </a:pP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Ai </a:t>
            </a:r>
            <a:r>
              <a:rPr lang="pt-B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devenit:</a:t>
            </a: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pt-B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SUPEREROU DIGITAL</a:t>
            </a:r>
          </a:p>
          <a:p>
            <a:pPr marL="0" indent="0" algn="ctr">
              <a:buNone/>
            </a:pP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Gândește.</a:t>
            </a:r>
          </a:p>
          <a:p>
            <a:pPr marL="0" indent="0" algn="ctr">
              <a:buNone/>
            </a:pP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Verifică.</a:t>
            </a:r>
          </a:p>
          <a:p>
            <a:pPr marL="0" indent="0" algn="ctr">
              <a:buNone/>
            </a:pP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Fii în siguranță online!</a:t>
            </a:r>
          </a:p>
          <a:p>
            <a:endParaRPr lang="ro-RO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250" y="2732688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03" y="658381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8995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Superhero Background&quot; Images – Browse 1,007 Stock Photos, Vectors, and  Video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82" y="2195441"/>
            <a:ext cx="10515600" cy="1325563"/>
          </a:xfrm>
        </p:spPr>
        <p:txBody>
          <a:bodyPr/>
          <a:lstStyle/>
          <a:p>
            <a:pPr algn="ctr"/>
            <a:r>
              <a:rPr lang="ro-RO" b="1" dirty="0" smtClean="0"/>
              <a:t>Misiune: </a:t>
            </a:r>
            <a:br>
              <a:rPr lang="ro-RO" b="1" dirty="0" smtClean="0"/>
            </a:br>
            <a:r>
              <a:rPr lang="ro-RO" b="1" dirty="0" smtClean="0"/>
              <a:t>Salvează lumea digitală!</a:t>
            </a:r>
            <a:endParaRPr lang="ro-RO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7811" y="3559271"/>
            <a:ext cx="7156268" cy="3776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400" dirty="0" smtClean="0">
                <a:cs typeface="Times New Roman" panose="02020603050405020304" pitchFamily="18" charset="0"/>
              </a:rPr>
              <a:t>DEVINO SUPEREROU, VEI FI MAI CEVA DECÂT</a:t>
            </a:r>
          </a:p>
          <a:p>
            <a:pPr marL="0" indent="0">
              <a:buNone/>
            </a:pPr>
            <a:r>
              <a:rPr lang="ro-RO" sz="2400" dirty="0" smtClean="0">
                <a:cs typeface="Times New Roman" panose="02020603050405020304" pitchFamily="18" charset="0"/>
              </a:rPr>
              <a:t>INFLUENCERUL TĂU PREFERAT!</a:t>
            </a:r>
          </a:p>
          <a:p>
            <a:pPr marL="0" indent="0">
              <a:buNone/>
            </a:pPr>
            <a:endParaRPr lang="ro-RO" sz="2400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84" y="1438281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ars PNG transparent image download, size: 621x648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714" y="4687106"/>
            <a:ext cx="1869168" cy="195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tars PNG transparent image download, size: 621x648p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33389">
            <a:off x="252366" y="1573314"/>
            <a:ext cx="1296627" cy="135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974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Superhero Background&quot; Images – Browse 1,007 Stock Photos, Vectors, and  Video | Adobe 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ere's How To Master Internet Safety For Kids - Social Goo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5743" y="260622"/>
            <a:ext cx="10515600" cy="1325563"/>
          </a:xfrm>
        </p:spPr>
        <p:txBody>
          <a:bodyPr/>
          <a:lstStyle/>
          <a:p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Dar stai...ce este o lume digital</a:t>
            </a:r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cs typeface="Times New Roman" panose="02020603050405020304" pitchFamily="18" charset="0"/>
              </a:rPr>
              <a:t>ă?</a:t>
            </a:r>
            <a:endParaRPr lang="ro-RO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1268" name="Picture 4" descr="Online Learning Kids PNGs for Free Downloa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7564" y="4830422"/>
            <a:ext cx="1455376" cy="81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onfident kids presenting their digital innovations 55545039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19" y="4270668"/>
            <a:ext cx="2575438" cy="16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hildren Computer PNG Transparent Images Free Download | Vector Files |  Pngtre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200" y="1586185"/>
            <a:ext cx="1856105" cy="185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Online Learning Kids PNGs for Free Downloa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281" y="2311105"/>
            <a:ext cx="682276" cy="96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132795" y="1246422"/>
            <a:ext cx="3929537" cy="36933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non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🌍 BINE AȚI VENIT ÎN LUMEA DIGITALĂ!</a:t>
            </a:r>
          </a:p>
        </p:txBody>
      </p:sp>
      <p:sp>
        <p:nvSpPr>
          <p:cNvPr id="5" name="Rectangle 4"/>
          <p:cNvSpPr/>
          <p:nvPr/>
        </p:nvSpPr>
        <p:spPr>
          <a:xfrm>
            <a:off x="4819859" y="2514238"/>
            <a:ext cx="3477600" cy="17543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În fiecare zi folosim lumea digitală: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📱 telefoane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💻 calculatoare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🎮 jocuri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📺 videoclipuri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💬 mesaje și rețele sociale</a:t>
            </a:r>
          </a:p>
        </p:txBody>
      </p:sp>
      <p:pic>
        <p:nvPicPr>
          <p:cNvPr id="19" name="Picture 4" descr="Error Good Ware Lineal Color icon | Freepi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798" y="2125067"/>
            <a:ext cx="3901437" cy="2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545676" y="4471697"/>
            <a:ext cx="2971928" cy="175432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Internetul ne ajută: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✅ să învățăm lucruri noi;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✅ să ne jucăm;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✅ să vorbim cu prietenii;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✅ să descoperim informații interesante.</a:t>
            </a:r>
          </a:p>
        </p:txBody>
      </p:sp>
      <p:sp>
        <p:nvSpPr>
          <p:cNvPr id="7" name="Rectangle 6"/>
          <p:cNvSpPr/>
          <p:nvPr/>
        </p:nvSpPr>
        <p:spPr>
          <a:xfrm>
            <a:off x="4079216" y="2829889"/>
            <a:ext cx="3899647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Dar…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⚠️ în lumea digitală există și pericole!</a:t>
            </a:r>
          </a:p>
        </p:txBody>
      </p:sp>
      <p:pic>
        <p:nvPicPr>
          <p:cNvPr id="1028" name="Picture 4" descr="Error Good Ware Lineal Color icon | Freepi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54" y="1103592"/>
            <a:ext cx="2345578" cy="2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Error Good Ware Lineal Color icon | Freepi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910" y="4176071"/>
            <a:ext cx="3382065" cy="234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mputer Virus &amp; Malware Delivery Method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58" y="271661"/>
            <a:ext cx="11494084" cy="647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910320" y="4144493"/>
            <a:ext cx="2897257" cy="1477328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Uneori putem întâlni: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👾 persoane necunoscute;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🔓 parole nesigure;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📩 mesaje false;</a:t>
            </a:r>
            <a:b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📰 informații neadevărate.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11486" y="3186266"/>
            <a:ext cx="2909047" cy="64633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 aceea, astăzi vom deveni:</a:t>
            </a:r>
          </a:p>
          <a:p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SUPEREROI </a:t>
            </a:r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DIGITALI!</a:t>
            </a:r>
          </a:p>
        </p:txBody>
      </p:sp>
      <p:pic>
        <p:nvPicPr>
          <p:cNvPr id="22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184" y="1438281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010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escape room background: 10.779 imagini, fotografii de stoc și ilustrații  royalty free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8"/>
          <a:stretch/>
        </p:blipFill>
        <p:spPr bwMode="auto">
          <a:xfrm>
            <a:off x="0" y="0"/>
            <a:ext cx="12196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prstTxWarp prst="textArchDown">
              <a:avLst/>
            </a:prstTxWarp>
            <a:noAutofit/>
          </a:bodyPr>
          <a:lstStyle/>
          <a:p>
            <a:pPr algn="ctr"/>
            <a:r>
              <a:rPr lang="ro-RO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ESCAPE ROOM DIGITAL</a:t>
            </a:r>
            <a:br>
              <a:rPr lang="ro-RO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o-RO" sz="96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„EVADAREA DIN INTERNETUL PERICULOS”</a:t>
            </a:r>
            <a:endParaRPr lang="ro-RO" sz="9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307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25" y="496387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87969"/>
            <a:ext cx="1759546" cy="175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7376" y="1572990"/>
            <a:ext cx="146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 smtClean="0">
                <a:solidFill>
                  <a:srgbClr val="FFC000"/>
                </a:solidFill>
              </a:rPr>
              <a:t>LET S GOOO!</a:t>
            </a:r>
            <a:endParaRPr lang="ro-RO" dirty="0">
              <a:solidFill>
                <a:srgbClr val="FFC000"/>
              </a:solidFill>
            </a:endParaRPr>
          </a:p>
        </p:txBody>
      </p:sp>
      <p:pic>
        <p:nvPicPr>
          <p:cNvPr id="3078" name="Picture 6" descr="File:Internet-icon.png - Wikimedia Comm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964" y="2156005"/>
            <a:ext cx="1015181" cy="90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nternet Connection Devices PNG &amp; SVG Design For T-Shi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212" y="1440998"/>
            <a:ext cx="1624013" cy="162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nternet Photos Transparent HQ PNG Download | FreePNGim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746" y="5905004"/>
            <a:ext cx="1856105" cy="83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Username Password PNG Transparent Images Free Download | Vector Files |  Pngtre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221" y="3727450"/>
            <a:ext cx="4728754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88036" y="4350327"/>
            <a:ext cx="2701637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o-RO" b="1" dirty="0" smtClean="0">
                <a:solidFill>
                  <a:schemeClr val="bg1"/>
                </a:solidFill>
              </a:rPr>
              <a:t>Alege un username și o parol</a:t>
            </a:r>
            <a:r>
              <a:rPr lang="ro-RO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pentru a începe jocul.</a:t>
            </a:r>
            <a:endParaRPr lang="ro-R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8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scape Room | Advantages of Educational Escape Room | Moodle 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976" y="220382"/>
            <a:ext cx="5148047" cy="924206"/>
          </a:xfrm>
          <a:blipFill>
            <a:blip r:embed="rId3"/>
            <a:tile tx="0" ty="0" sx="100000" sy="100000" flip="none" algn="tl"/>
          </a:blip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CAMERA 1 🔐</a:t>
            </a:r>
            <a:b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🔐 CAMERA PAROLELOR</a:t>
            </a:r>
            <a:endParaRPr lang="ro-R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976" y="5505016"/>
            <a:ext cx="4965692" cy="1352984"/>
          </a:xfrm>
          <a:blipFill>
            <a:blip r:embed="rId4"/>
            <a:tile tx="0" ty="0" sx="100000" sy="100000" flip="none" algn="tl"/>
          </a:blipFill>
          <a:effectLst>
            <a:softEdge rad="127000"/>
          </a:effectLst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o-RO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VirusX încearcă deja să spargă parola! </a:t>
            </a:r>
          </a:p>
          <a:p>
            <a:pPr marL="0" indent="0" algn="ctr">
              <a:buNone/>
            </a:pPr>
            <a:r>
              <a:rPr lang="ro-RO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TASK: Alege </a:t>
            </a:r>
            <a:r>
              <a:rPr lang="ro-RO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 parolă </a:t>
            </a:r>
            <a:r>
              <a:rPr lang="ro-RO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mult mai sigură. O parolă puternică conține și caractere speciale sau cifre. </a:t>
            </a:r>
          </a:p>
          <a:p>
            <a:pPr marL="0" indent="0" algn="ctr">
              <a:buNone/>
            </a:pPr>
            <a:r>
              <a:rPr lang="ro-RO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Include cifrele de pe cufăr în parola ta.</a:t>
            </a:r>
          </a:p>
        </p:txBody>
      </p:sp>
      <p:sp>
        <p:nvSpPr>
          <p:cNvPr id="5" name="Rectangle 4"/>
          <p:cNvSpPr/>
          <p:nvPr/>
        </p:nvSpPr>
        <p:spPr>
          <a:xfrm>
            <a:off x="5517775" y="4986258"/>
            <a:ext cx="2667000" cy="147732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🔑 CHEIE CÂȘTIGATĂ!</a:t>
            </a:r>
          </a:p>
          <a:p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Parolele </a:t>
            </a: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trebuie să fie: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secrete;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lungi;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greu de ghicit.</a:t>
            </a:r>
          </a:p>
        </p:txBody>
      </p:sp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844" y="4928525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00" y="1228427"/>
            <a:ext cx="3882175" cy="388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497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What Makes a Great Escape Room? Key Elements of Fun &amp; Engage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CAMERA </a:t>
            </a:r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📸</a:t>
            </a:r>
            <a:b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it-IT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📸 CAMERA POSTĂRILOR</a:t>
            </a:r>
            <a:endParaRPr lang="ro-R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170" name="Picture 2" descr="Post - Free social media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170" y="4094332"/>
            <a:ext cx="628195" cy="62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Scurt ghid de navigare în siguranță pe internet, astăzi, de “Ziua  Internațională a Siguranței pe Internet” - Observatorul Prahove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69" y="2787213"/>
            <a:ext cx="7862047" cy="4127575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3d social media instagram post 10833569 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7" t="16138" r="19756" b="19961"/>
          <a:stretch/>
        </p:blipFill>
        <p:spPr bwMode="auto">
          <a:xfrm>
            <a:off x="5965671" y="3623269"/>
            <a:ext cx="2913017" cy="305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151207" y="2877009"/>
            <a:ext cx="2918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/>
              <a:t>🔑 CHEIE CÂȘTIGATĂ!</a:t>
            </a:r>
          </a:p>
          <a:p>
            <a:r>
              <a:rPr lang="ro-RO" dirty="0"/>
              <a:t>Gândește înainte să postezi!</a:t>
            </a:r>
          </a:p>
        </p:txBody>
      </p:sp>
      <p:sp>
        <p:nvSpPr>
          <p:cNvPr id="8" name="Rectangle 7"/>
          <p:cNvSpPr/>
          <p:nvPr/>
        </p:nvSpPr>
        <p:spPr>
          <a:xfrm>
            <a:off x="2094934" y="1464354"/>
            <a:ext cx="80622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2400" b="1" dirty="0"/>
              <a:t>VirusX îți urm</a:t>
            </a:r>
            <a:r>
              <a:rPr lang="ro-RO" sz="2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ărește și activitatea din mediul online, </a:t>
            </a:r>
            <a:r>
              <a:rPr lang="ro-RO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postările.</a:t>
            </a:r>
            <a:endParaRPr lang="ro-RO" sz="2400" b="1" dirty="0"/>
          </a:p>
        </p:txBody>
      </p:sp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667" y="4647377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5940483" y="4104590"/>
            <a:ext cx="3108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/>
              <a:t>Ce vei posta ca s</a:t>
            </a: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endParaRPr lang="ro-RO" dirty="0"/>
          </a:p>
          <a:p>
            <a:r>
              <a:rPr lang="ro-RO" dirty="0" smtClean="0"/>
              <a:t> fii în siguranț</a:t>
            </a:r>
            <a:r>
              <a:rPr lang="ro-RO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ă?</a:t>
            </a:r>
            <a:endParaRPr lang="ro-RO" dirty="0"/>
          </a:p>
        </p:txBody>
      </p:sp>
      <p:pic>
        <p:nvPicPr>
          <p:cNvPr id="19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339" y="3191849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84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est 11 Free Online Escape Roo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659" y="251868"/>
            <a:ext cx="10515600" cy="1325563"/>
          </a:xfrm>
        </p:spPr>
        <p:txBody>
          <a:bodyPr>
            <a:normAutofit/>
          </a:bodyPr>
          <a:lstStyle/>
          <a:p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CAMERA 3 📩</a:t>
            </a:r>
            <a:b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📩 CAMERA MESAJELOR MISTERIOASE</a:t>
            </a:r>
            <a:endParaRPr lang="ro-RO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218" name="Picture 2" descr="Inbox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3286" y="1142322"/>
            <a:ext cx="4939116" cy="493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3D open envelope with letter icon, email inbox message notification  isolated on transparent background. 76467414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705" y="1109080"/>
            <a:ext cx="4800013" cy="429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274054" y="2549219"/>
            <a:ext cx="2073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🎁 </a:t>
            </a: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„Trimite parola </a:t>
            </a:r>
            <a:endParaRPr lang="ro-RO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și </a:t>
            </a:r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câștigi premii</a:t>
            </a:r>
            <a:r>
              <a:rPr lang="ro-RO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!”</a:t>
            </a:r>
            <a:endParaRPr lang="ro-RO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5550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Inbox PNGs for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074" y="4083878"/>
            <a:ext cx="1536006" cy="153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Inbox PNGs for Free 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740" y="1931429"/>
            <a:ext cx="988865" cy="9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nbox PNGs for Free 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213" y="32076"/>
            <a:ext cx="988865" cy="9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Inbox PNGs for Free 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340" y="3004816"/>
            <a:ext cx="988865" cy="98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31138" y="1797223"/>
            <a:ext cx="2763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VirusX și-a trimis un mesaj </a:t>
            </a:r>
            <a:endParaRPr lang="ro-RO" dirty="0"/>
          </a:p>
        </p:txBody>
      </p:sp>
      <p:pic>
        <p:nvPicPr>
          <p:cNvPr id="18" name="Picture 16" descr="Multiple Choice Questions Images – Browse 11,625 Stock Photos, Vectors, and  Video | Adobe Sto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9324"/>
            <a:ext cx="12177882" cy="703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4091" y="1486848"/>
            <a:ext cx="6650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6000" dirty="0" smtClean="0">
                <a:solidFill>
                  <a:schemeClr val="bg1"/>
                </a:solidFill>
              </a:rPr>
              <a:t>Ce vei face acum?</a:t>
            </a:r>
            <a:endParaRPr lang="ro-RO" sz="60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11987" y="3755389"/>
            <a:ext cx="2835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>
                <a:solidFill>
                  <a:schemeClr val="bg1"/>
                </a:solidFill>
              </a:rPr>
              <a:t>Voi r</a:t>
            </a:r>
            <a:r>
              <a:rPr lang="ro-RO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ăspunde și îi voi oferi datele cerute.</a:t>
            </a:r>
            <a:endParaRPr lang="ro-RO" sz="20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70971" y="3698819"/>
            <a:ext cx="2835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>
                <a:solidFill>
                  <a:schemeClr val="bg1"/>
                </a:solidFill>
              </a:rPr>
              <a:t>Voi șterge mesajul și voi bloca contactul. </a:t>
            </a:r>
            <a:endParaRPr lang="ro-RO" sz="20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05231" y="5240487"/>
            <a:ext cx="28357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>
                <a:solidFill>
                  <a:schemeClr val="bg1"/>
                </a:solidFill>
              </a:rPr>
              <a:t>O s</a:t>
            </a:r>
            <a:r>
              <a:rPr lang="ro-RO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 le trimit și colegilor pentru a câștiga și ei.</a:t>
            </a:r>
            <a:endParaRPr lang="ro-RO" sz="20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8319" y="5353147"/>
            <a:ext cx="2835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 smtClean="0">
                <a:solidFill>
                  <a:schemeClr val="bg1"/>
                </a:solidFill>
              </a:rPr>
              <a:t>Voi spune unui adult.</a:t>
            </a:r>
            <a:endParaRPr lang="ro-RO" sz="2000" dirty="0">
              <a:solidFill>
                <a:schemeClr val="bg1"/>
              </a:solidFill>
            </a:endParaRPr>
          </a:p>
        </p:txBody>
      </p:sp>
      <p:pic>
        <p:nvPicPr>
          <p:cNvPr id="23" name="Picture 4" descr="Best 11 Free Online Escape Roo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9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83533" y="5177066"/>
            <a:ext cx="373162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🔑 CHEIE CÂȘTIGATĂ!</a:t>
            </a:r>
          </a:p>
          <a:p>
            <a:r>
              <a:rPr lang="ro-RO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 oferi informații personale online!</a:t>
            </a:r>
          </a:p>
        </p:txBody>
      </p:sp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977" y="3459939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000" y="262707"/>
            <a:ext cx="5309871" cy="530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9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3" grpId="0"/>
      <p:bldP spid="19" grpId="0"/>
      <p:bldP spid="20" grpId="0"/>
      <p:bldP spid="21" grpId="0"/>
      <p:bldP spid="22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642" t="12947" r="27779" b="16161"/>
          <a:stretch/>
        </p:blipFill>
        <p:spPr>
          <a:xfrm>
            <a:off x="0" y="-27099"/>
            <a:ext cx="12192000" cy="68850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132" y="919057"/>
            <a:ext cx="10515600" cy="1325563"/>
          </a:xfrm>
        </p:spPr>
        <p:txBody>
          <a:bodyPr>
            <a:normAutofit/>
          </a:bodyPr>
          <a:lstStyle/>
          <a:p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CAMERA 4 </a:t>
            </a:r>
            <a:b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o-RO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CAMERA FAKE NEWS</a:t>
            </a:r>
            <a:endParaRPr lang="ro-RO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6466" y="2144096"/>
            <a:ext cx="1604554" cy="733233"/>
          </a:xfrm>
        </p:spPr>
        <p:txBody>
          <a:bodyPr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indent="0">
              <a:buNone/>
            </a:pPr>
            <a:r>
              <a:rPr lang="ro-RO" sz="1800" b="1" dirty="0" smtClean="0">
                <a:ln/>
                <a:solidFill>
                  <a:schemeClr val="accent4"/>
                </a:solidFill>
              </a:rPr>
              <a:t>„Primești bani gratis dacă distribui mesajul!”</a:t>
            </a:r>
          </a:p>
        </p:txBody>
      </p:sp>
      <p:pic>
        <p:nvPicPr>
          <p:cNvPr id="8194" name="Picture 2" descr="Fake news - Free interface ic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61" y="2011995"/>
            <a:ext cx="1595519" cy="159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ake news - Free interface icon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312" y="2510713"/>
            <a:ext cx="1309488" cy="130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Fake news - Free interface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639" y="1977474"/>
            <a:ext cx="1009371" cy="100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7610737" y="1137780"/>
            <a:ext cx="1604554" cy="733233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800" b="1" dirty="0">
                <a:ln/>
                <a:solidFill>
                  <a:schemeClr val="accent4"/>
                </a:solidFill>
              </a:rPr>
              <a:t>„Trimite parola contului tău și primești 10.000 ROBUX GRATIS!”</a:t>
            </a:r>
            <a:endParaRPr lang="ro-RO" sz="1800" b="1" dirty="0" smtClean="0">
              <a:ln/>
              <a:solidFill>
                <a:schemeClr val="accent4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914386" y="868316"/>
            <a:ext cx="2735579" cy="79551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Aceștia sunt oameni din echipa lui VirusX. Toți sunt închiși pentru fake new. </a:t>
            </a: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375208" y="1650626"/>
            <a:ext cx="1927463" cy="319975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o-RO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 te l</a:t>
            </a:r>
            <a:r>
              <a:rPr lang="ro-RO" sz="1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ăsa păcălit!</a:t>
            </a:r>
            <a:endParaRPr lang="ro-RO" sz="1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196" name="Picture 4" descr="The message is not spam : r/techquestion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67"/>
            <a:ext cx="121765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3619331" y="4673671"/>
            <a:ext cx="4683715" cy="161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7977972" y="708256"/>
            <a:ext cx="3483678" cy="109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7197970" y="3234862"/>
            <a:ext cx="4683715" cy="161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1411421" y="985473"/>
            <a:ext cx="3173047" cy="109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1203419" y="2548363"/>
            <a:ext cx="3173047" cy="109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Text Message PNGs for Free Download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09" b="67238"/>
          <a:stretch/>
        </p:blipFill>
        <p:spPr bwMode="auto">
          <a:xfrm>
            <a:off x="4967839" y="1871013"/>
            <a:ext cx="3173047" cy="109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227185" y="3301733"/>
            <a:ext cx="35892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/>
              <a:t>„Primești skin-uri rare gratis în Fortnite!</a:t>
            </a:r>
          </a:p>
          <a:p>
            <a:r>
              <a:rPr lang="ro-RO" dirty="0"/>
              <a:t>Completează datele contului!”</a:t>
            </a:r>
          </a:p>
        </p:txBody>
      </p:sp>
      <p:sp>
        <p:nvSpPr>
          <p:cNvPr id="10" name="Rectangle 9"/>
          <p:cNvSpPr/>
          <p:nvPr/>
        </p:nvSpPr>
        <p:spPr>
          <a:xfrm>
            <a:off x="7958031" y="77784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/>
              <a:t>„Contul tău va fi șters în 5 minute!</a:t>
            </a:r>
          </a:p>
          <a:p>
            <a:r>
              <a:rPr lang="it-IT" dirty="0"/>
              <a:t>Introdu parola!”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203419" y="2648497"/>
            <a:ext cx="2615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/>
              <a:t>„Școala se închide pentru </a:t>
            </a:r>
            <a:endParaRPr lang="ro-RO" dirty="0" smtClean="0"/>
          </a:p>
          <a:p>
            <a:r>
              <a:rPr lang="ro-RO" dirty="0" smtClean="0"/>
              <a:t>totdeauna </a:t>
            </a:r>
            <a:r>
              <a:rPr lang="ro-RO" dirty="0"/>
              <a:t>de luni!”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977148" y="180290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„TikTok plătește bani tuturor </a:t>
            </a:r>
            <a:endParaRPr lang="ro-RO" dirty="0" smtClean="0"/>
          </a:p>
          <a:p>
            <a:r>
              <a:rPr lang="it-IT" dirty="0" smtClean="0"/>
              <a:t>copiilor </a:t>
            </a:r>
            <a:r>
              <a:rPr lang="it-IT" dirty="0"/>
              <a:t>care distribuie acest </a:t>
            </a:r>
            <a:endParaRPr lang="ro-RO" dirty="0" smtClean="0"/>
          </a:p>
          <a:p>
            <a:r>
              <a:rPr lang="it-IT" dirty="0" smtClean="0"/>
              <a:t>mesaj</a:t>
            </a:r>
            <a:r>
              <a:rPr lang="it-IT" dirty="0"/>
              <a:t>!”</a:t>
            </a:r>
            <a:endParaRPr lang="ro-RO" dirty="0"/>
          </a:p>
        </p:txBody>
      </p:sp>
      <p:sp>
        <p:nvSpPr>
          <p:cNvPr id="18" name="Rectangle 17"/>
          <p:cNvSpPr/>
          <p:nvPr/>
        </p:nvSpPr>
        <p:spPr>
          <a:xfrm>
            <a:off x="1401701" y="957336"/>
            <a:ext cx="2723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„Ai fost ales să primești un </a:t>
            </a:r>
            <a:endParaRPr lang="ro-RO" dirty="0" smtClean="0"/>
          </a:p>
          <a:p>
            <a:r>
              <a:rPr lang="it-IT" dirty="0" smtClean="0"/>
              <a:t>iPhone GRATIS!”</a:t>
            </a:r>
            <a:endParaRPr lang="ro-RO" dirty="0"/>
          </a:p>
        </p:txBody>
      </p:sp>
      <p:sp>
        <p:nvSpPr>
          <p:cNvPr id="19" name="Rectangle 18"/>
          <p:cNvSpPr/>
          <p:nvPr/>
        </p:nvSpPr>
        <p:spPr>
          <a:xfrm>
            <a:off x="3675161" y="493499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b="1" dirty="0"/>
              <a:t>„Primești skin-uri rare gratis în Fortnite!</a:t>
            </a:r>
          </a:p>
          <a:p>
            <a:r>
              <a:rPr lang="ro-RO" dirty="0"/>
              <a:t>Completează datele contului!”</a:t>
            </a:r>
          </a:p>
        </p:txBody>
      </p:sp>
      <p:pic>
        <p:nvPicPr>
          <p:cNvPr id="8208" name="Picture 16" descr="Multiple Choice Questions Images – Browse 11,625 Stock Photos, Vectors, and  Video | Adobe Stoc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0" y="-145865"/>
            <a:ext cx="12177882" cy="7036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3450157" y="1645226"/>
            <a:ext cx="54635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❓ Ce ar trebui să </a:t>
            </a:r>
            <a:r>
              <a:rPr lang="pt-BR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fac</a:t>
            </a:r>
            <a:r>
              <a:rPr lang="ro-RO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 </a:t>
            </a:r>
            <a:r>
              <a:rPr lang="ro-RO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după </a:t>
            </a:r>
          </a:p>
          <a:p>
            <a:r>
              <a:rPr lang="ro-RO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primirea acestor mesaje</a:t>
            </a:r>
            <a:r>
              <a:rPr lang="pt-BR" sz="36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?</a:t>
            </a:r>
            <a:endParaRPr lang="ro-RO" sz="36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722995" y="3985791"/>
            <a:ext cx="30117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 smtClean="0">
                <a:solidFill>
                  <a:schemeClr val="bg1"/>
                </a:solidFill>
              </a:rPr>
              <a:t>Să </a:t>
            </a:r>
            <a:r>
              <a:rPr lang="ro-RO" dirty="0" smtClean="0">
                <a:solidFill>
                  <a:schemeClr val="bg1"/>
                </a:solidFill>
              </a:rPr>
              <a:t>oferi imediat datele cerute.</a:t>
            </a:r>
            <a:endParaRPr lang="ro-RO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16870" y="4075195"/>
            <a:ext cx="3161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solidFill>
                  <a:schemeClr val="bg1"/>
                </a:solidFill>
              </a:rPr>
              <a:t>Să </a:t>
            </a:r>
            <a:r>
              <a:rPr lang="ro-RO" dirty="0" smtClean="0">
                <a:solidFill>
                  <a:schemeClr val="bg1"/>
                </a:solidFill>
              </a:rPr>
              <a:t>distribui </a:t>
            </a:r>
            <a:r>
              <a:rPr lang="ro-RO" dirty="0">
                <a:solidFill>
                  <a:schemeClr val="bg1"/>
                </a:solidFill>
              </a:rPr>
              <a:t>mesajul prietenilor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89942" y="5360311"/>
            <a:ext cx="2028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solidFill>
                  <a:schemeClr val="bg1"/>
                </a:solidFill>
              </a:rPr>
              <a:t>Să </a:t>
            </a:r>
            <a:r>
              <a:rPr lang="ro-RO" dirty="0" smtClean="0">
                <a:solidFill>
                  <a:schemeClr val="bg1"/>
                </a:solidFill>
              </a:rPr>
              <a:t>ignori </a:t>
            </a:r>
            <a:r>
              <a:rPr lang="ro-RO" dirty="0">
                <a:solidFill>
                  <a:schemeClr val="bg1"/>
                </a:solidFill>
              </a:rPr>
              <a:t>mesajul </a:t>
            </a:r>
            <a:endParaRPr lang="ro-RO" dirty="0" smtClean="0">
              <a:solidFill>
                <a:schemeClr val="bg1"/>
              </a:solidFill>
            </a:endParaRPr>
          </a:p>
          <a:p>
            <a:r>
              <a:rPr lang="ro-RO" dirty="0" smtClean="0">
                <a:solidFill>
                  <a:schemeClr val="bg1"/>
                </a:solidFill>
              </a:rPr>
              <a:t>și </a:t>
            </a:r>
            <a:r>
              <a:rPr lang="ro-RO" dirty="0">
                <a:solidFill>
                  <a:schemeClr val="bg1"/>
                </a:solidFill>
              </a:rPr>
              <a:t>să </a:t>
            </a:r>
            <a:r>
              <a:rPr lang="ro-RO" dirty="0" smtClean="0">
                <a:solidFill>
                  <a:schemeClr val="bg1"/>
                </a:solidFill>
              </a:rPr>
              <a:t>spui </a:t>
            </a:r>
            <a:r>
              <a:rPr lang="ro-RO" dirty="0">
                <a:solidFill>
                  <a:schemeClr val="bg1"/>
                </a:solidFill>
              </a:rPr>
              <a:t>unui adult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042903" y="5380441"/>
            <a:ext cx="23814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dirty="0">
                <a:solidFill>
                  <a:schemeClr val="bg1"/>
                </a:solidFill>
              </a:rPr>
              <a:t>Să </a:t>
            </a:r>
            <a:r>
              <a:rPr lang="ro-RO" dirty="0" smtClean="0">
                <a:solidFill>
                  <a:schemeClr val="bg1"/>
                </a:solidFill>
              </a:rPr>
              <a:t>apeși </a:t>
            </a:r>
            <a:r>
              <a:rPr lang="ro-RO" dirty="0">
                <a:solidFill>
                  <a:schemeClr val="bg1"/>
                </a:solidFill>
              </a:rPr>
              <a:t>pe link </a:t>
            </a:r>
            <a:endParaRPr lang="ro-RO" dirty="0" smtClean="0">
              <a:solidFill>
                <a:schemeClr val="bg1"/>
              </a:solidFill>
            </a:endParaRPr>
          </a:p>
          <a:p>
            <a:r>
              <a:rPr lang="ro-RO" dirty="0" smtClean="0">
                <a:solidFill>
                  <a:schemeClr val="bg1"/>
                </a:solidFill>
              </a:rPr>
              <a:t>pentru </a:t>
            </a:r>
            <a:r>
              <a:rPr lang="ro-RO" dirty="0">
                <a:solidFill>
                  <a:schemeClr val="bg1"/>
                </a:solidFill>
              </a:rPr>
              <a:t>a vedea premiul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/>
          <a:srcRect l="1642" t="12947" r="27779" b="16161"/>
          <a:stretch/>
        </p:blipFill>
        <p:spPr>
          <a:xfrm>
            <a:off x="-18268" y="-167485"/>
            <a:ext cx="12192000" cy="7032680"/>
          </a:xfrm>
          <a:prstGeom prst="rect">
            <a:avLst/>
          </a:prstGeom>
        </p:spPr>
      </p:pic>
      <p:pic>
        <p:nvPicPr>
          <p:cNvPr id="9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723" y="1137780"/>
            <a:ext cx="5309871" cy="530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911" y="2135811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03056" y="395300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🔑 ULTIMA CHEIE CÂȘTIGATĂ!</a:t>
            </a:r>
          </a:p>
          <a:p>
            <a:r>
              <a:rPr lang="nl-NL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Nu crede tot ce vezi online!</a:t>
            </a:r>
            <a:endParaRPr lang="ro-RO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7668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3" grpId="0"/>
      <p:bldP spid="15" grpId="0" animBg="1"/>
      <p:bldP spid="8" grpId="0"/>
      <p:bldP spid="10" grpId="0"/>
      <p:bldP spid="16" grpId="0"/>
      <p:bldP spid="17" grpId="0"/>
      <p:bldP spid="18" grpId="0"/>
      <p:bldP spid="19" grpId="0"/>
      <p:bldP spid="26" grpId="0"/>
      <p:bldP spid="27" grpId="0"/>
      <p:bldP spid="29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Student-Created Escape Chamber: A Unique Project and Learning Journey - Big  Ideas for Little Schola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58" y="10917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POARTA FINALĂ 🚪</a:t>
            </a:r>
            <a:br>
              <a:rPr lang="pt-B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pt-B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🚪 POARTA DE EVADARE</a:t>
            </a:r>
            <a:endParaRPr lang="ro-RO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4911" y="4382124"/>
            <a:ext cx="4086496" cy="169210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Ai obținut toate cheile digitale!</a:t>
            </a:r>
          </a:p>
          <a:p>
            <a:pPr marL="0" indent="0" algn="ctr">
              <a:buNone/>
            </a:pP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Pentru a deschide poarta, răspunde:</a:t>
            </a:r>
          </a:p>
          <a:p>
            <a:pPr marL="0" indent="0" algn="ctr">
              <a:buNone/>
            </a:pP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🔹 </a:t>
            </a: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Spui datele personale altor oameni?</a:t>
            </a: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🔹 Verifici informațiile?</a:t>
            </a:r>
            <a:b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</a:br>
            <a:r>
              <a:rPr lang="ro-RO" sz="20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🔹 Ceri ajutor?</a:t>
            </a:r>
          </a:p>
        </p:txBody>
      </p:sp>
      <p:pic>
        <p:nvPicPr>
          <p:cNvPr id="4" name="Picture 2" descr="Key PNG Transparent Images Free Download | Vector Files | Pngtre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420" y="2417330"/>
            <a:ext cx="1929475" cy="1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83076" y="6003186"/>
            <a:ext cx="2625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👾 VirusX pierde puterea!</a:t>
            </a:r>
          </a:p>
        </p:txBody>
      </p:sp>
      <p:pic>
        <p:nvPicPr>
          <p:cNvPr id="7" name="Picture 2" descr="Desen Supererou Super Eroina - Imagine gratuită pe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44" y="2091104"/>
            <a:ext cx="4096748" cy="40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73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470</Words>
  <Application>Microsoft Office PowerPoint</Application>
  <PresentationFormat>Widescreen</PresentationFormat>
  <Paragraphs>86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🎮 „Supereroii  Internetului –  Misiune în Online”</vt:lpstr>
      <vt:lpstr>Misiune:  Salvează lumea digitală!</vt:lpstr>
      <vt:lpstr>Dar stai...ce este o lume digitală?</vt:lpstr>
      <vt:lpstr>ESCAPE ROOM DIGITAL „EVADAREA DIN INTERNETUL PERICULOS”</vt:lpstr>
      <vt:lpstr>CAMERA 1 🔐 🔐 CAMERA PAROLELOR</vt:lpstr>
      <vt:lpstr>CAMERA 2 📸 📸 CAMERA POSTĂRILOR</vt:lpstr>
      <vt:lpstr>CAMERA 3 📩 📩 CAMERA MESAJELOR MISTERIOASE</vt:lpstr>
      <vt:lpstr>CAMERA 4  CAMERA FAKE NEWS</vt:lpstr>
      <vt:lpstr>POARTA FINALĂ 🚪 🚪 POARTA DE EVADARE</vt:lpstr>
      <vt:lpstr>PowerPoint Presentation</vt:lpstr>
      <vt:lpstr>FINAL EPIC 🏆 🏆 MISIUNE COMPLETATĂ!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🎮 „Supereroii Internetului – Misiune în Online”</dc:title>
  <dc:creator>Milky</dc:creator>
  <cp:lastModifiedBy>Milky</cp:lastModifiedBy>
  <cp:revision>41</cp:revision>
  <dcterms:created xsi:type="dcterms:W3CDTF">2026-05-15T19:04:24Z</dcterms:created>
  <dcterms:modified xsi:type="dcterms:W3CDTF">2026-06-02T11:56:00Z</dcterms:modified>
</cp:coreProperties>
</file>