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8229600" cx="14630400"/>
  <p:notesSz cx="8229600" cy="14630400"/>
  <p:embeddedFontLst>
    <p:embeddedFont>
      <p:font typeface="Playfair Display"/>
      <p:regular r:id="rId15"/>
      <p:bold r:id="rId16"/>
      <p:italic r:id="rId17"/>
      <p:boldItalic r:id="rId18"/>
    </p:embeddedFont>
    <p:embeddedFont>
      <p:font typeface="Public Sans"/>
      <p:regular r:id="rId19"/>
      <p:bold r:id="rId20"/>
      <p:italic r:id="rId21"/>
      <p:boldItalic r:id="rId22"/>
    </p:embeddedFont>
    <p:embeddedFont>
      <p:font typeface="Playfair Display SemiBold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ublicSans-bold.fntdata"/><Relationship Id="rId22" Type="http://schemas.openxmlformats.org/officeDocument/2006/relationships/font" Target="fonts/PublicSans-boldItalic.fntdata"/><Relationship Id="rId21" Type="http://schemas.openxmlformats.org/officeDocument/2006/relationships/font" Target="fonts/PublicSans-italic.fntdata"/><Relationship Id="rId24" Type="http://schemas.openxmlformats.org/officeDocument/2006/relationships/font" Target="fonts/PlayfairDisplaySemiBold-bold.fntdata"/><Relationship Id="rId23" Type="http://schemas.openxmlformats.org/officeDocument/2006/relationships/font" Target="fonts/PlayfairDisplaySemiBold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layfairDisplaySemiBold-boldItalic.fntdata"/><Relationship Id="rId25" Type="http://schemas.openxmlformats.org/officeDocument/2006/relationships/font" Target="fonts/PlayfairDisplaySemiBold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PlayfairDisplay-regular.fntdata"/><Relationship Id="rId14" Type="http://schemas.openxmlformats.org/officeDocument/2006/relationships/slide" Target="slides/slide10.xml"/><Relationship Id="rId17" Type="http://schemas.openxmlformats.org/officeDocument/2006/relationships/font" Target="fonts/PlayfairDisplay-italic.fntdata"/><Relationship Id="rId16" Type="http://schemas.openxmlformats.org/officeDocument/2006/relationships/font" Target="fonts/PlayfairDisplay-bold.fntdata"/><Relationship Id="rId19" Type="http://schemas.openxmlformats.org/officeDocument/2006/relationships/font" Target="fonts/PublicSans-regular.fntdata"/><Relationship Id="rId18" Type="http://schemas.openxmlformats.org/officeDocument/2006/relationships/font" Target="fonts/PlayfairDisplay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/>
              <a:t>‹#›</a:t>
            </a:fld>
            <a:endParaRPr b="0" i="0" sz="1200" u="none" cap="none" strike="noStrik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" name="Google Shape;13;p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" name="Google Shape;4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" name="Google Shape;49;p1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5" name="Google Shape;15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" name="Google Shape;17;p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" name="Google Shape;1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" name="Google Shape;21;p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3" name="Google Shape;2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" name="Google Shape;25;p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7" name="Google Shape;27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" name="Google Shape;29;p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1" name="Google Shape;3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" name="Google Shape;33;p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5" name="Google Shape;35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" name="Google Shape;37;p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9" name="Google Shape;3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" name="Google Shape;41;p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3" name="Google Shape;43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" name="Google Shape;45;p1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13.png"/><Relationship Id="rId6" Type="http://schemas.openxmlformats.org/officeDocument/2006/relationships/image" Target="../media/image12.png"/><Relationship Id="rId7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6" name="Google Shape;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03504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6280190" y="2413992"/>
            <a:ext cx="3945850" cy="426244"/>
          </a:xfrm>
          <a:prstGeom prst="roundRect">
            <a:avLst>
              <a:gd fmla="val 17880" name="adj"/>
            </a:avLst>
          </a:prstGeom>
          <a:solidFill>
            <a:srgbClr val="EEDD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6035050" y="1758313"/>
            <a:ext cx="7035000" cy="17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400"/>
              <a:buFont typeface="Public Sans"/>
              <a:buNone/>
            </a:pPr>
            <a:r>
              <a:rPr b="1" i="0" lang="en-US" sz="230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EDUCAȚIE MEDIA DIGITALĂ • CLASA A III-A</a:t>
            </a:r>
            <a:endParaRPr b="1" i="0" sz="2300" u="none" cap="none" strike="noStrike">
              <a:solidFill>
                <a:srgbClr val="6F655D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400"/>
              <a:buFont typeface="Public Sans"/>
              <a:buNone/>
            </a:pPr>
            <a:r>
              <a:rPr b="1" lang="en-U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Autor: DANIELA CORNELIA ŢAN</a:t>
            </a:r>
            <a:r>
              <a:rPr b="1" lang="en-US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</a:t>
            </a:r>
            <a:r>
              <a:rPr b="1" lang="en-US" sz="2100">
                <a:solidFill>
                  <a:schemeClr val="dk1"/>
                </a:solidFill>
              </a:rPr>
              <a:t> </a:t>
            </a:r>
            <a:endParaRPr b="1" sz="2300">
              <a:solidFill>
                <a:srgbClr val="6F655D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6280190" y="2930962"/>
            <a:ext cx="7556421" cy="14556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Siguranța online – Navigăm în siguranță! </a:t>
            </a:r>
            <a:r>
              <a:rPr b="0" i="0" lang="en-US" sz="445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🌐</a:t>
            </a:r>
            <a:endParaRPr b="0" i="0" sz="4450" u="none" cap="none" strike="noStrike"/>
          </a:p>
        </p:txBody>
      </p:sp>
      <p:sp>
        <p:nvSpPr>
          <p:cNvPr id="60" name="Google Shape;60;p13"/>
          <p:cNvSpPr/>
          <p:nvPr/>
        </p:nvSpPr>
        <p:spPr>
          <a:xfrm>
            <a:off x="6280190" y="4726781"/>
            <a:ext cx="7556421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Internetul este ca un oraș mare — sunt locuri sigure, dar și locuri unde trebuie să fii atent! Hai să învățăm împreună cum să fim în siguranță online și să devenim copii responsabili în lumea digitală. </a:t>
            </a: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🚀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2"/>
          <p:cNvSpPr/>
          <p:nvPr/>
        </p:nvSpPr>
        <p:spPr>
          <a:xfrm>
            <a:off x="793790" y="1468636"/>
            <a:ext cx="3301008" cy="449104"/>
          </a:xfrm>
          <a:prstGeom prst="roundRect">
            <a:avLst>
              <a:gd fmla="val 16970" name="adj"/>
            </a:avLst>
          </a:prstGeom>
          <a:noFill/>
          <a:ln cap="flat" cmpd="sng" w="9525">
            <a:solidFill>
              <a:srgbClr val="E1C2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2"/>
          <p:cNvSpPr/>
          <p:nvPr/>
        </p:nvSpPr>
        <p:spPr>
          <a:xfrm>
            <a:off x="937498" y="1544241"/>
            <a:ext cx="3013591" cy="29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ublic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📝</a:t>
            </a:r>
            <a:r>
              <a:rPr b="0" i="0" lang="en-US" sz="1400" u="none" cap="none" strike="noStrike">
                <a:solidFill>
                  <a:srgbClr val="E1C2C2"/>
                </a:solidFill>
                <a:latin typeface="Public Sans"/>
                <a:ea typeface="Public Sans"/>
                <a:cs typeface="Public Sans"/>
                <a:sym typeface="Public Sans"/>
              </a:rPr>
              <a:t> Pentru Profesori și Părinți</a:t>
            </a:r>
            <a:endParaRPr b="0" i="0" sz="1400" u="none" cap="none" strike="noStrike"/>
          </a:p>
        </p:txBody>
      </p:sp>
      <p:sp>
        <p:nvSpPr>
          <p:cNvPr id="256" name="Google Shape;256;p22"/>
          <p:cNvSpPr/>
          <p:nvPr/>
        </p:nvSpPr>
        <p:spPr>
          <a:xfrm>
            <a:off x="793790" y="2008465"/>
            <a:ext cx="8773001" cy="746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Resurse și Sugestii de Utilizare </a:t>
            </a:r>
            <a:r>
              <a:rPr b="0" i="0" lang="en-US" sz="445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📚</a:t>
            </a:r>
            <a:endParaRPr b="0" i="0" sz="4450" u="none" cap="none" strike="noStrike"/>
          </a:p>
        </p:txBody>
      </p:sp>
      <p:sp>
        <p:nvSpPr>
          <p:cNvPr id="257" name="Google Shape;257;p22"/>
          <p:cNvSpPr/>
          <p:nvPr/>
        </p:nvSpPr>
        <p:spPr>
          <a:xfrm>
            <a:off x="793790" y="3322320"/>
            <a:ext cx="3820477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Cum folosești această resursă</a:t>
            </a:r>
            <a:endParaRPr b="0" i="0" sz="2200" u="none" cap="none" strike="noStrike"/>
          </a:p>
        </p:txBody>
      </p:sp>
      <p:sp>
        <p:nvSpPr>
          <p:cNvPr id="258" name="Google Shape;258;p22"/>
          <p:cNvSpPr/>
          <p:nvPr/>
        </p:nvSpPr>
        <p:spPr>
          <a:xfrm>
            <a:off x="793790" y="3903464"/>
            <a:ext cx="6244709" cy="27782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Char char="•"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Prezentarea poate fi proiectată în clasă sau distribuită digital</a:t>
            </a:r>
            <a:endParaRPr b="0" i="0" sz="1750" u="none" cap="none" strike="noStrike"/>
          </a:p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Char char="•"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Fișa de lucru se completează individual sau în perechi</a:t>
            </a:r>
            <a:endParaRPr b="0" i="0" sz="1750" u="none" cap="none" strike="noStrike"/>
          </a:p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Char char="•"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Activitățile interactive pot fi adaptate pentru discuții de grup</a:t>
            </a:r>
            <a:endParaRPr b="0" i="0" sz="1750" u="none" cap="none" strike="noStrike"/>
          </a:p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Char char="•"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Mini testul servește ca instrument de evaluare formativă</a:t>
            </a:r>
            <a:endParaRPr b="0" i="0" sz="1750" u="none" cap="none" strike="noStrike"/>
          </a:p>
        </p:txBody>
      </p:sp>
      <p:sp>
        <p:nvSpPr>
          <p:cNvPr id="259" name="Google Shape;259;p22"/>
          <p:cNvSpPr/>
          <p:nvPr/>
        </p:nvSpPr>
        <p:spPr>
          <a:xfrm>
            <a:off x="7436168" y="3095506"/>
            <a:ext cx="6571417" cy="3665458"/>
          </a:xfrm>
          <a:prstGeom prst="roundRect">
            <a:avLst>
              <a:gd fmla="val 4456" name="adj"/>
            </a:avLst>
          </a:prstGeom>
          <a:solidFill>
            <a:srgbClr val="E1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2"/>
          <p:cNvSpPr/>
          <p:nvPr/>
        </p:nvSpPr>
        <p:spPr>
          <a:xfrm>
            <a:off x="7662982" y="3322320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 SemiBold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Obiective de învățare</a:t>
            </a:r>
            <a:endParaRPr b="0" i="0" sz="2200" u="none" cap="none" strike="noStrike"/>
          </a:p>
        </p:txBody>
      </p:sp>
      <p:sp>
        <p:nvSpPr>
          <p:cNvPr id="261" name="Google Shape;261;p22"/>
          <p:cNvSpPr/>
          <p:nvPr/>
        </p:nvSpPr>
        <p:spPr>
          <a:xfrm>
            <a:off x="7662982" y="3903464"/>
            <a:ext cx="6117788" cy="1689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Char char="•"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Identificarea riscurilor online</a:t>
            </a:r>
            <a:endParaRPr b="0" i="0" sz="1750" u="none" cap="none" strike="noStrike"/>
          </a:p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Char char="•"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Aplicarea regulilor de siguranță</a:t>
            </a:r>
            <a:endParaRPr b="0" i="0" sz="1750" u="none" cap="none" strike="noStrike"/>
          </a:p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Char char="•"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Comunicarea cu adulții de încredere</a:t>
            </a:r>
            <a:endParaRPr b="0" i="0" sz="1750" u="none" cap="none" strike="noStrike"/>
          </a:p>
          <a:p>
            <a:pPr indent="-342900" lvl="0" marL="34290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Char char="•"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Dezvoltarea gândirii critice digitale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793790" y="967145"/>
            <a:ext cx="2121456" cy="441484"/>
          </a:xfrm>
          <a:prstGeom prst="roundRect">
            <a:avLst>
              <a:gd fmla="val 17263" name="adj"/>
            </a:avLst>
          </a:prstGeom>
          <a:noFill/>
          <a:ln cap="flat" cmpd="sng" w="9525">
            <a:solidFill>
              <a:srgbClr val="E1C2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937498" y="1042749"/>
            <a:ext cx="1834039" cy="290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E1C2C2"/>
              </a:buClr>
              <a:buSzPts val="1400"/>
              <a:buFont typeface="Public Sans"/>
              <a:buNone/>
            </a:pPr>
            <a:r>
              <a:rPr b="0" i="0" lang="en-US" sz="1400" u="none" cap="none" strike="noStrike">
                <a:solidFill>
                  <a:srgbClr val="E1C2C2"/>
                </a:solidFill>
                <a:latin typeface="Public Sans"/>
                <a:ea typeface="Public Sans"/>
                <a:cs typeface="Public Sans"/>
                <a:sym typeface="Public Sans"/>
              </a:rPr>
              <a:t>PREZENTARE CANVA</a:t>
            </a:r>
            <a:endParaRPr b="0" i="0" sz="1400" u="none" cap="none" strike="noStrike"/>
          </a:p>
        </p:txBody>
      </p:sp>
      <p:sp>
        <p:nvSpPr>
          <p:cNvPr id="68" name="Google Shape;68;p14"/>
          <p:cNvSpPr/>
          <p:nvPr/>
        </p:nvSpPr>
        <p:spPr>
          <a:xfrm>
            <a:off x="793790" y="1499354"/>
            <a:ext cx="7314724" cy="746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Ce vom descoperi astăzi? </a:t>
            </a:r>
            <a:r>
              <a:rPr b="0" i="0" lang="en-US" sz="445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🗺️</a:t>
            </a:r>
            <a:endParaRPr b="0" i="0" sz="4450" u="none" cap="none" strike="noStrike"/>
          </a:p>
        </p:txBody>
      </p:sp>
      <p:sp>
        <p:nvSpPr>
          <p:cNvPr id="69" name="Google Shape;69;p14"/>
          <p:cNvSpPr/>
          <p:nvPr/>
        </p:nvSpPr>
        <p:spPr>
          <a:xfrm>
            <a:off x="793790" y="2586395"/>
            <a:ext cx="130428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Această resursă interactivă te va ajuta să înțelegi regulile de bază ale siguranței online, prin activități distractive și ușor de reținut.</a:t>
            </a:r>
            <a:endParaRPr b="0" i="0" sz="1750" u="none" cap="none" strike="noStrike"/>
          </a:p>
        </p:txBody>
      </p:sp>
      <p:sp>
        <p:nvSpPr>
          <p:cNvPr id="70" name="Google Shape;70;p14"/>
          <p:cNvSpPr/>
          <p:nvPr/>
        </p:nvSpPr>
        <p:spPr>
          <a:xfrm>
            <a:off x="793790" y="3567351"/>
            <a:ext cx="453628" cy="283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layfair Display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01</a:t>
            </a:r>
            <a:endParaRPr b="0" i="0" sz="1750" u="none" cap="none" strike="noStrike"/>
          </a:p>
        </p:txBody>
      </p:sp>
      <p:sp>
        <p:nvSpPr>
          <p:cNvPr id="71" name="Google Shape;71;p14"/>
          <p:cNvSpPr/>
          <p:nvPr/>
        </p:nvSpPr>
        <p:spPr>
          <a:xfrm>
            <a:off x="793790" y="3922395"/>
            <a:ext cx="4196358" cy="30480"/>
          </a:xfrm>
          <a:prstGeom prst="rect">
            <a:avLst/>
          </a:prstGeom>
          <a:solidFill>
            <a:srgbClr val="E1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793790" y="4096703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Reguli de Aur</a:t>
            </a:r>
            <a:endParaRPr b="0" i="0" sz="2200" u="none" cap="none" strike="noStrike"/>
          </a:p>
        </p:txBody>
      </p:sp>
      <p:sp>
        <p:nvSpPr>
          <p:cNvPr id="73" name="Google Shape;73;p14"/>
          <p:cNvSpPr/>
          <p:nvPr/>
        </p:nvSpPr>
        <p:spPr>
          <a:xfrm>
            <a:off x="793790" y="4587121"/>
            <a:ext cx="4196358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Cele 5 reguli esențiale pentru a naviga în siguranță</a:t>
            </a:r>
            <a:endParaRPr b="0" i="0" sz="1750" u="none" cap="none" strike="noStrike"/>
          </a:p>
        </p:txBody>
      </p:sp>
      <p:sp>
        <p:nvSpPr>
          <p:cNvPr id="74" name="Google Shape;74;p14"/>
          <p:cNvSpPr/>
          <p:nvPr/>
        </p:nvSpPr>
        <p:spPr>
          <a:xfrm>
            <a:off x="5216962" y="3567351"/>
            <a:ext cx="453628" cy="283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layfair Display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02</a:t>
            </a:r>
            <a:endParaRPr b="0" i="0" sz="1750" u="none" cap="none" strike="noStrike"/>
          </a:p>
        </p:txBody>
      </p:sp>
      <p:sp>
        <p:nvSpPr>
          <p:cNvPr id="75" name="Google Shape;75;p14"/>
          <p:cNvSpPr/>
          <p:nvPr/>
        </p:nvSpPr>
        <p:spPr>
          <a:xfrm>
            <a:off x="5216962" y="3922395"/>
            <a:ext cx="4196358" cy="30480"/>
          </a:xfrm>
          <a:prstGeom prst="rect">
            <a:avLst/>
          </a:prstGeom>
          <a:solidFill>
            <a:srgbClr val="CCC4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5216962" y="4096703"/>
            <a:ext cx="3745944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Activitate: Corect sau Greșit?</a:t>
            </a:r>
            <a:endParaRPr b="0" i="0" sz="2200" u="none" cap="none" strike="noStrike"/>
          </a:p>
        </p:txBody>
      </p:sp>
      <p:sp>
        <p:nvSpPr>
          <p:cNvPr id="77" name="Google Shape;77;p14"/>
          <p:cNvSpPr/>
          <p:nvPr/>
        </p:nvSpPr>
        <p:spPr>
          <a:xfrm>
            <a:off x="5216962" y="4587121"/>
            <a:ext cx="4196358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Testăm cunoștințele prin situații reale</a:t>
            </a:r>
            <a:endParaRPr b="0" i="0" sz="1750" u="none" cap="none" strike="noStrike"/>
          </a:p>
        </p:txBody>
      </p:sp>
      <p:sp>
        <p:nvSpPr>
          <p:cNvPr id="78" name="Google Shape;78;p14"/>
          <p:cNvSpPr/>
          <p:nvPr/>
        </p:nvSpPr>
        <p:spPr>
          <a:xfrm>
            <a:off x="9640133" y="3567351"/>
            <a:ext cx="453628" cy="283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layfair Display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03</a:t>
            </a:r>
            <a:endParaRPr b="0" i="0" sz="1750" u="none" cap="none" strike="noStrike"/>
          </a:p>
        </p:txBody>
      </p:sp>
      <p:sp>
        <p:nvSpPr>
          <p:cNvPr id="79" name="Google Shape;79;p14"/>
          <p:cNvSpPr/>
          <p:nvPr/>
        </p:nvSpPr>
        <p:spPr>
          <a:xfrm>
            <a:off x="9640133" y="3922395"/>
            <a:ext cx="4196358" cy="30480"/>
          </a:xfrm>
          <a:prstGeom prst="rect">
            <a:avLst/>
          </a:prstGeom>
          <a:solidFill>
            <a:srgbClr val="B4DA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/>
          <p:nvPr/>
        </p:nvSpPr>
        <p:spPr>
          <a:xfrm>
            <a:off x="9640133" y="4096703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Activitate Practică</a:t>
            </a:r>
            <a:endParaRPr b="0" i="0" sz="2200" u="none" cap="none" strike="noStrike"/>
          </a:p>
        </p:txBody>
      </p:sp>
      <p:sp>
        <p:nvSpPr>
          <p:cNvPr id="81" name="Google Shape;81;p14"/>
          <p:cNvSpPr/>
          <p:nvPr/>
        </p:nvSpPr>
        <p:spPr>
          <a:xfrm>
            <a:off x="9640133" y="4587121"/>
            <a:ext cx="4196358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Completezi propriile tale reguli de siguranță</a:t>
            </a:r>
            <a:endParaRPr b="0" i="0" sz="1750" u="none" cap="none" strike="noStrike"/>
          </a:p>
        </p:txBody>
      </p:sp>
      <p:sp>
        <p:nvSpPr>
          <p:cNvPr id="82" name="Google Shape;82;p14"/>
          <p:cNvSpPr/>
          <p:nvPr/>
        </p:nvSpPr>
        <p:spPr>
          <a:xfrm>
            <a:off x="793790" y="5709761"/>
            <a:ext cx="453628" cy="283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layfair Display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04</a:t>
            </a:r>
            <a:endParaRPr b="0" i="0" sz="1750" u="none" cap="none" strike="noStrike"/>
          </a:p>
        </p:txBody>
      </p:sp>
      <p:sp>
        <p:nvSpPr>
          <p:cNvPr id="83" name="Google Shape;83;p14"/>
          <p:cNvSpPr/>
          <p:nvPr/>
        </p:nvSpPr>
        <p:spPr>
          <a:xfrm>
            <a:off x="793790" y="6064806"/>
            <a:ext cx="6407944" cy="30480"/>
          </a:xfrm>
          <a:prstGeom prst="rect">
            <a:avLst/>
          </a:prstGeom>
          <a:solidFill>
            <a:srgbClr val="E1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4"/>
          <p:cNvSpPr/>
          <p:nvPr/>
        </p:nvSpPr>
        <p:spPr>
          <a:xfrm>
            <a:off x="793790" y="6239113"/>
            <a:ext cx="3628072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Joc: Supereroul Internetului</a:t>
            </a:r>
            <a:endParaRPr b="0" i="0" sz="2200" u="none" cap="none" strike="noStrike"/>
          </a:p>
        </p:txBody>
      </p:sp>
      <p:sp>
        <p:nvSpPr>
          <p:cNvPr id="85" name="Google Shape;85;p14"/>
          <p:cNvSpPr/>
          <p:nvPr/>
        </p:nvSpPr>
        <p:spPr>
          <a:xfrm>
            <a:off x="793790" y="6729532"/>
            <a:ext cx="6407944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Devii eroul care protejează lumea online</a:t>
            </a:r>
            <a:endParaRPr b="0" i="0" sz="1750" u="none" cap="none" strike="noStrike"/>
          </a:p>
        </p:txBody>
      </p:sp>
      <p:sp>
        <p:nvSpPr>
          <p:cNvPr id="86" name="Google Shape;86;p14"/>
          <p:cNvSpPr/>
          <p:nvPr/>
        </p:nvSpPr>
        <p:spPr>
          <a:xfrm>
            <a:off x="7428548" y="5709761"/>
            <a:ext cx="453628" cy="283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layfair Display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05</a:t>
            </a:r>
            <a:endParaRPr b="0" i="0" sz="1750" u="none" cap="none" strike="noStrike"/>
          </a:p>
        </p:txBody>
      </p:sp>
      <p:sp>
        <p:nvSpPr>
          <p:cNvPr id="87" name="Google Shape;87;p14"/>
          <p:cNvSpPr/>
          <p:nvPr/>
        </p:nvSpPr>
        <p:spPr>
          <a:xfrm>
            <a:off x="7428548" y="6064806"/>
            <a:ext cx="6407944" cy="30480"/>
          </a:xfrm>
          <a:prstGeom prst="rect">
            <a:avLst/>
          </a:prstGeom>
          <a:solidFill>
            <a:srgbClr val="CCC4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4"/>
          <p:cNvSpPr/>
          <p:nvPr/>
        </p:nvSpPr>
        <p:spPr>
          <a:xfrm>
            <a:off x="7428548" y="6239113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Mini Test</a:t>
            </a:r>
            <a:endParaRPr b="0" i="0" sz="2200" u="none" cap="none" strike="noStrike"/>
          </a:p>
        </p:txBody>
      </p:sp>
      <p:sp>
        <p:nvSpPr>
          <p:cNvPr id="89" name="Google Shape;89;p14"/>
          <p:cNvSpPr/>
          <p:nvPr/>
        </p:nvSpPr>
        <p:spPr>
          <a:xfrm>
            <a:off x="7428548" y="6729532"/>
            <a:ext cx="6407944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Verifici cât de bine ai învățat!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/>
          <p:nvPr/>
        </p:nvSpPr>
        <p:spPr>
          <a:xfrm>
            <a:off x="793790" y="803672"/>
            <a:ext cx="1891546" cy="433864"/>
          </a:xfrm>
          <a:prstGeom prst="roundRect">
            <a:avLst>
              <a:gd fmla="val 17566" name="adj"/>
            </a:avLst>
          </a:prstGeom>
          <a:solidFill>
            <a:srgbClr val="EEDD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5"/>
          <p:cNvSpPr/>
          <p:nvPr/>
        </p:nvSpPr>
        <p:spPr>
          <a:xfrm>
            <a:off x="929878" y="871657"/>
            <a:ext cx="1619369" cy="29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ublic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🔐</a:t>
            </a:r>
            <a:r>
              <a:rPr b="0" i="0" lang="en-US" sz="140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Reguli de Aur</a:t>
            </a:r>
            <a:endParaRPr b="0" i="0" sz="1400" u="none" cap="none" strike="noStrike"/>
          </a:p>
        </p:txBody>
      </p:sp>
      <p:sp>
        <p:nvSpPr>
          <p:cNvPr id="97" name="Google Shape;97;p15"/>
          <p:cNvSpPr/>
          <p:nvPr/>
        </p:nvSpPr>
        <p:spPr>
          <a:xfrm>
            <a:off x="793790" y="1328261"/>
            <a:ext cx="9288780" cy="708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Cele 5 Reguli de Aur ale Internetului</a:t>
            </a:r>
            <a:endParaRPr b="0" i="0" sz="4450" u="none" cap="none" strike="noStrike"/>
          </a:p>
        </p:txBody>
      </p:sp>
      <p:sp>
        <p:nvSpPr>
          <p:cNvPr id="98" name="Google Shape;98;p15"/>
          <p:cNvSpPr/>
          <p:nvPr/>
        </p:nvSpPr>
        <p:spPr>
          <a:xfrm>
            <a:off x="793790" y="2377202"/>
            <a:ext cx="4196358" cy="2592348"/>
          </a:xfrm>
          <a:prstGeom prst="roundRect">
            <a:avLst>
              <a:gd fmla="val 3675" name="adj"/>
            </a:avLst>
          </a:prstGeom>
          <a:solidFill>
            <a:srgbClr val="F0DEDC"/>
          </a:solidFill>
          <a:ln cap="flat" cmpd="sng" w="9525">
            <a:solidFill>
              <a:srgbClr val="E1C2C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E1C2C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1028224" y="2611636"/>
            <a:ext cx="680442" cy="680442"/>
          </a:xfrm>
          <a:prstGeom prst="roundRect">
            <a:avLst>
              <a:gd fmla="val 13436980" name="adj"/>
            </a:avLst>
          </a:prstGeom>
          <a:solidFill>
            <a:srgbClr val="E1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5390" y="2798683"/>
            <a:ext cx="306110" cy="3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/>
          <p:nvPr/>
        </p:nvSpPr>
        <p:spPr>
          <a:xfrm>
            <a:off x="1028224" y="3518892"/>
            <a:ext cx="3179207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Nu spune date personale</a:t>
            </a:r>
            <a:endParaRPr b="0" i="0" sz="2200" u="none" cap="none" strike="noStrike"/>
          </a:p>
        </p:txBody>
      </p:sp>
      <p:sp>
        <p:nvSpPr>
          <p:cNvPr id="102" name="Google Shape;102;p15"/>
          <p:cNvSpPr/>
          <p:nvPr/>
        </p:nvSpPr>
        <p:spPr>
          <a:xfrm>
            <a:off x="1028224" y="4009311"/>
            <a:ext cx="3727490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Nume, adresă sau parolă rămân secrete!</a:t>
            </a:r>
            <a:endParaRPr b="0" i="0" sz="1750" u="none" cap="none" strike="noStrike"/>
          </a:p>
        </p:txBody>
      </p:sp>
      <p:sp>
        <p:nvSpPr>
          <p:cNvPr id="103" name="Google Shape;103;p15"/>
          <p:cNvSpPr/>
          <p:nvPr/>
        </p:nvSpPr>
        <p:spPr>
          <a:xfrm>
            <a:off x="5216962" y="2377202"/>
            <a:ext cx="4196358" cy="2592348"/>
          </a:xfrm>
          <a:prstGeom prst="roundRect">
            <a:avLst>
              <a:gd fmla="val 3675" name="adj"/>
            </a:avLst>
          </a:prstGeom>
          <a:solidFill>
            <a:srgbClr val="F0DEDC"/>
          </a:solidFill>
          <a:ln cap="flat" cmpd="sng" w="9525">
            <a:solidFill>
              <a:srgbClr val="CCC4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CCC4EC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>
            <a:off x="5451396" y="2611636"/>
            <a:ext cx="680442" cy="680442"/>
          </a:xfrm>
          <a:prstGeom prst="roundRect">
            <a:avLst>
              <a:gd fmla="val 13436980" name="adj"/>
            </a:avLst>
          </a:prstGeom>
          <a:solidFill>
            <a:srgbClr val="CCC4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5" name="Google Shape;10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8562" y="2798683"/>
            <a:ext cx="306110" cy="3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/>
          <p:nvPr/>
        </p:nvSpPr>
        <p:spPr>
          <a:xfrm>
            <a:off x="5451396" y="3518892"/>
            <a:ext cx="3124438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Nu vorbi cu necunoscuți</a:t>
            </a:r>
            <a:endParaRPr b="0" i="0" sz="2200" u="none" cap="none" strike="noStrike"/>
          </a:p>
        </p:txBody>
      </p:sp>
      <p:sp>
        <p:nvSpPr>
          <p:cNvPr id="107" name="Google Shape;107;p15"/>
          <p:cNvSpPr/>
          <p:nvPr/>
        </p:nvSpPr>
        <p:spPr>
          <a:xfrm>
            <a:off x="5451396" y="4009311"/>
            <a:ext cx="3727490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Online, nu știi cine este celălalt.</a:t>
            </a:r>
            <a:endParaRPr b="0" i="0" sz="1750" u="none" cap="none" strike="noStrike"/>
          </a:p>
        </p:txBody>
      </p:sp>
      <p:sp>
        <p:nvSpPr>
          <p:cNvPr id="108" name="Google Shape;108;p15"/>
          <p:cNvSpPr/>
          <p:nvPr/>
        </p:nvSpPr>
        <p:spPr>
          <a:xfrm>
            <a:off x="9640133" y="2377202"/>
            <a:ext cx="4196358" cy="2592348"/>
          </a:xfrm>
          <a:prstGeom prst="roundRect">
            <a:avLst>
              <a:gd fmla="val 3675" name="adj"/>
            </a:avLst>
          </a:prstGeom>
          <a:solidFill>
            <a:srgbClr val="F0DEDC"/>
          </a:solidFill>
          <a:ln cap="flat" cmpd="sng" w="9525">
            <a:solidFill>
              <a:srgbClr val="B4DAE4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B4DAE4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9874568" y="2611636"/>
            <a:ext cx="680442" cy="680442"/>
          </a:xfrm>
          <a:prstGeom prst="roundRect">
            <a:avLst>
              <a:gd fmla="val 13436980" name="adj"/>
            </a:avLst>
          </a:prstGeom>
          <a:solidFill>
            <a:srgbClr val="B4DA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0" name="Google Shape;1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61734" y="2798683"/>
            <a:ext cx="306110" cy="3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/>
          <p:nvPr/>
        </p:nvSpPr>
        <p:spPr>
          <a:xfrm>
            <a:off x="9874568" y="3518892"/>
            <a:ext cx="3727490" cy="708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Nu deschide linkuri suspecte</a:t>
            </a:r>
            <a:endParaRPr b="0" i="0" sz="2200" u="none" cap="none" strike="noStrike"/>
          </a:p>
        </p:txBody>
      </p:sp>
      <p:sp>
        <p:nvSpPr>
          <p:cNvPr id="112" name="Google Shape;112;p15"/>
          <p:cNvSpPr/>
          <p:nvPr/>
        </p:nvSpPr>
        <p:spPr>
          <a:xfrm>
            <a:off x="9874568" y="4363641"/>
            <a:ext cx="3727490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Cere ajutorul unui adult!</a:t>
            </a:r>
            <a:endParaRPr b="0" i="0" sz="1750" u="none" cap="none" strike="noStrike"/>
          </a:p>
        </p:txBody>
      </p:sp>
      <p:sp>
        <p:nvSpPr>
          <p:cNvPr id="113" name="Google Shape;113;p15"/>
          <p:cNvSpPr/>
          <p:nvPr/>
        </p:nvSpPr>
        <p:spPr>
          <a:xfrm>
            <a:off x="793790" y="5196364"/>
            <a:ext cx="6407944" cy="2229445"/>
          </a:xfrm>
          <a:prstGeom prst="roundRect">
            <a:avLst>
              <a:gd fmla="val 4273" name="adj"/>
            </a:avLst>
          </a:prstGeom>
          <a:solidFill>
            <a:srgbClr val="F0DEDC"/>
          </a:solidFill>
          <a:ln cap="flat" cmpd="sng" w="9525">
            <a:solidFill>
              <a:srgbClr val="E1C2C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E1C2C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1028224" y="5430798"/>
            <a:ext cx="680442" cy="680442"/>
          </a:xfrm>
          <a:prstGeom prst="roundRect">
            <a:avLst>
              <a:gd fmla="val 13436980" name="adj"/>
            </a:avLst>
          </a:prstGeom>
          <a:solidFill>
            <a:srgbClr val="E1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5" name="Google Shape;11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15390" y="5617845"/>
            <a:ext cx="306110" cy="3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/>
          <p:nvPr/>
        </p:nvSpPr>
        <p:spPr>
          <a:xfrm>
            <a:off x="1028224" y="6338054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Spune unui adult</a:t>
            </a:r>
            <a:endParaRPr b="0" i="0" sz="2200" u="none" cap="none" strike="noStrike"/>
          </a:p>
        </p:txBody>
      </p:sp>
      <p:sp>
        <p:nvSpPr>
          <p:cNvPr id="117" name="Google Shape;117;p15"/>
          <p:cNvSpPr/>
          <p:nvPr/>
        </p:nvSpPr>
        <p:spPr>
          <a:xfrm>
            <a:off x="1028224" y="6828473"/>
            <a:ext cx="5939076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Dacă ceva te sperie, nu ești singur!</a:t>
            </a:r>
            <a:endParaRPr b="0" i="0" sz="1750" u="none" cap="none" strike="noStrike"/>
          </a:p>
        </p:txBody>
      </p:sp>
      <p:sp>
        <p:nvSpPr>
          <p:cNvPr id="118" name="Google Shape;118;p15"/>
          <p:cNvSpPr/>
          <p:nvPr/>
        </p:nvSpPr>
        <p:spPr>
          <a:xfrm>
            <a:off x="7428548" y="5196364"/>
            <a:ext cx="6407944" cy="2229445"/>
          </a:xfrm>
          <a:prstGeom prst="roundRect">
            <a:avLst>
              <a:gd fmla="val 4273" name="adj"/>
            </a:avLst>
          </a:prstGeom>
          <a:solidFill>
            <a:srgbClr val="F0DEDC"/>
          </a:solidFill>
          <a:ln cap="flat" cmpd="sng" w="9525">
            <a:solidFill>
              <a:srgbClr val="CCC4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CCC4EC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5"/>
          <p:cNvSpPr/>
          <p:nvPr/>
        </p:nvSpPr>
        <p:spPr>
          <a:xfrm>
            <a:off x="7662982" y="5430798"/>
            <a:ext cx="680442" cy="680442"/>
          </a:xfrm>
          <a:prstGeom prst="roundRect">
            <a:avLst>
              <a:gd fmla="val 13436980" name="adj"/>
            </a:avLst>
          </a:prstGeom>
          <a:solidFill>
            <a:srgbClr val="CCC4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20" name="Google Shape;12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50148" y="5617845"/>
            <a:ext cx="306110" cy="3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/>
          <p:nvPr/>
        </p:nvSpPr>
        <p:spPr>
          <a:xfrm>
            <a:off x="7662982" y="6338054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Timp limitat online</a:t>
            </a:r>
            <a:endParaRPr b="0" i="0" sz="2200" u="none" cap="none" strike="noStrike"/>
          </a:p>
        </p:txBody>
      </p:sp>
      <p:sp>
        <p:nvSpPr>
          <p:cNvPr id="122" name="Google Shape;122;p15"/>
          <p:cNvSpPr/>
          <p:nvPr/>
        </p:nvSpPr>
        <p:spPr>
          <a:xfrm>
            <a:off x="7662982" y="6828473"/>
            <a:ext cx="5939076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Echilibrul este cheia!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/>
          <p:nvPr/>
        </p:nvSpPr>
        <p:spPr>
          <a:xfrm>
            <a:off x="793790" y="1760696"/>
            <a:ext cx="1557933" cy="449104"/>
          </a:xfrm>
          <a:prstGeom prst="roundRect">
            <a:avLst>
              <a:gd fmla="val 16970" name="adj"/>
            </a:avLst>
          </a:prstGeom>
          <a:noFill/>
          <a:ln cap="flat" cmpd="sng" w="9525">
            <a:solidFill>
              <a:srgbClr val="E1C2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6"/>
          <p:cNvSpPr/>
          <p:nvPr/>
        </p:nvSpPr>
        <p:spPr>
          <a:xfrm>
            <a:off x="937498" y="1836301"/>
            <a:ext cx="1270516" cy="29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ublic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🟨</a:t>
            </a:r>
            <a:r>
              <a:rPr b="0" i="0" lang="en-US" sz="1400" u="none" cap="none" strike="noStrike">
                <a:solidFill>
                  <a:srgbClr val="E1C2C2"/>
                </a:solidFill>
                <a:latin typeface="Public Sans"/>
                <a:ea typeface="Public Sans"/>
                <a:cs typeface="Public Sans"/>
                <a:sym typeface="Public Sans"/>
              </a:rPr>
              <a:t> Activitate</a:t>
            </a:r>
            <a:endParaRPr b="0" i="0" sz="1400" u="none" cap="none" strike="noStrike"/>
          </a:p>
        </p:txBody>
      </p:sp>
      <p:sp>
        <p:nvSpPr>
          <p:cNvPr id="130" name="Google Shape;130;p16"/>
          <p:cNvSpPr/>
          <p:nvPr/>
        </p:nvSpPr>
        <p:spPr>
          <a:xfrm>
            <a:off x="793790" y="2300526"/>
            <a:ext cx="5670590" cy="746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Corect sau Greșit? </a:t>
            </a:r>
            <a:r>
              <a:rPr b="0" i="0" lang="en-US" sz="445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🤔</a:t>
            </a:r>
            <a:endParaRPr b="0" i="0" sz="4450" u="none" cap="none" strike="noStrike"/>
          </a:p>
        </p:txBody>
      </p:sp>
      <p:sp>
        <p:nvSpPr>
          <p:cNvPr id="131" name="Google Shape;131;p16"/>
          <p:cNvSpPr/>
          <p:nvPr/>
        </p:nvSpPr>
        <p:spPr>
          <a:xfrm>
            <a:off x="793790" y="3387566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Citește fiecare situație și decide dacă este 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Corect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✅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sau 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Greșit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❌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. Discutați împreună răspunsurile!</a:t>
            </a:r>
            <a:endParaRPr b="0" i="0" sz="1750" u="none" cap="none" strike="noStrike"/>
          </a:p>
        </p:txBody>
      </p:sp>
      <p:sp>
        <p:nvSpPr>
          <p:cNvPr id="132" name="Google Shape;132;p16"/>
          <p:cNvSpPr/>
          <p:nvPr/>
        </p:nvSpPr>
        <p:spPr>
          <a:xfrm>
            <a:off x="793790" y="4005620"/>
            <a:ext cx="4196358" cy="2463284"/>
          </a:xfrm>
          <a:prstGeom prst="roundRect">
            <a:avLst>
              <a:gd fmla="val 5939" name="adj"/>
            </a:avLst>
          </a:prstGeom>
          <a:solidFill>
            <a:srgbClr val="FFFAF6"/>
          </a:solidFill>
          <a:ln cap="flat" cmpd="sng" w="30475">
            <a:solidFill>
              <a:srgbClr val="E1C2C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E1C2C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6"/>
          <p:cNvSpPr/>
          <p:nvPr/>
        </p:nvSpPr>
        <p:spPr>
          <a:xfrm>
            <a:off x="763310" y="4005620"/>
            <a:ext cx="121920" cy="2463284"/>
          </a:xfrm>
          <a:prstGeom prst="roundRect">
            <a:avLst>
              <a:gd fmla="val 78139" name="adj"/>
            </a:avLst>
          </a:prstGeom>
          <a:solidFill>
            <a:srgbClr val="E1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1142524" y="4262914"/>
            <a:ext cx="359033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1️⃣</a:t>
            </a: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Un copil își dă parola unui prieten</a:t>
            </a:r>
            <a:endParaRPr b="0" i="0" sz="2200" u="none" cap="none" strike="noStrike"/>
          </a:p>
        </p:txBody>
      </p:sp>
      <p:sp>
        <p:nvSpPr>
          <p:cNvPr id="135" name="Google Shape;135;p16"/>
          <p:cNvSpPr/>
          <p:nvPr/>
        </p:nvSpPr>
        <p:spPr>
          <a:xfrm>
            <a:off x="1142524" y="5122902"/>
            <a:ext cx="3590330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❌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Greșit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— Parola este secretă pentru toată lumea, chiar și pentru prieteni!</a:t>
            </a:r>
            <a:endParaRPr b="0" i="0" sz="1750" u="none" cap="none" strike="noStrike"/>
          </a:p>
        </p:txBody>
      </p:sp>
      <p:sp>
        <p:nvSpPr>
          <p:cNvPr id="136" name="Google Shape;136;p16"/>
          <p:cNvSpPr/>
          <p:nvPr/>
        </p:nvSpPr>
        <p:spPr>
          <a:xfrm>
            <a:off x="5216962" y="4005620"/>
            <a:ext cx="4196358" cy="2463284"/>
          </a:xfrm>
          <a:prstGeom prst="roundRect">
            <a:avLst>
              <a:gd fmla="val 5939" name="adj"/>
            </a:avLst>
          </a:prstGeom>
          <a:solidFill>
            <a:srgbClr val="FFFAF6"/>
          </a:solidFill>
          <a:ln cap="flat" cmpd="sng" w="30475">
            <a:solidFill>
              <a:srgbClr val="CCC4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CCC4EC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6"/>
          <p:cNvSpPr/>
          <p:nvPr/>
        </p:nvSpPr>
        <p:spPr>
          <a:xfrm>
            <a:off x="5186482" y="4005620"/>
            <a:ext cx="121920" cy="2463284"/>
          </a:xfrm>
          <a:prstGeom prst="roundRect">
            <a:avLst>
              <a:gd fmla="val 78139" name="adj"/>
            </a:avLst>
          </a:prstGeom>
          <a:solidFill>
            <a:srgbClr val="CCC4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>
            <a:off x="5565696" y="4262914"/>
            <a:ext cx="359033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2️⃣</a:t>
            </a: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Primești un mesaj de la cineva necunoscut</a:t>
            </a:r>
            <a:endParaRPr b="0" i="0" sz="2200" u="none" cap="none" strike="noStrike"/>
          </a:p>
        </p:txBody>
      </p:sp>
      <p:sp>
        <p:nvSpPr>
          <p:cNvPr id="139" name="Google Shape;139;p16"/>
          <p:cNvSpPr/>
          <p:nvPr/>
        </p:nvSpPr>
        <p:spPr>
          <a:xfrm>
            <a:off x="5565696" y="5122902"/>
            <a:ext cx="3590330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✅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Corect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— Spui imediat unui adult de încredere și nu răspunzi!</a:t>
            </a:r>
            <a:endParaRPr b="0" i="0" sz="1750" u="none" cap="none" strike="noStrike"/>
          </a:p>
        </p:txBody>
      </p:sp>
      <p:sp>
        <p:nvSpPr>
          <p:cNvPr id="140" name="Google Shape;140;p16"/>
          <p:cNvSpPr/>
          <p:nvPr/>
        </p:nvSpPr>
        <p:spPr>
          <a:xfrm>
            <a:off x="9640133" y="4005620"/>
            <a:ext cx="4196358" cy="2463284"/>
          </a:xfrm>
          <a:prstGeom prst="roundRect">
            <a:avLst>
              <a:gd fmla="val 5939" name="adj"/>
            </a:avLst>
          </a:prstGeom>
          <a:solidFill>
            <a:srgbClr val="FFFAF6"/>
          </a:solidFill>
          <a:ln cap="flat" cmpd="sng" w="30475">
            <a:solidFill>
              <a:srgbClr val="B4DAE4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B4DAE4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6"/>
          <p:cNvSpPr/>
          <p:nvPr/>
        </p:nvSpPr>
        <p:spPr>
          <a:xfrm>
            <a:off x="9609653" y="4005620"/>
            <a:ext cx="121920" cy="2463284"/>
          </a:xfrm>
          <a:prstGeom prst="roundRect">
            <a:avLst>
              <a:gd fmla="val 78139" name="adj"/>
            </a:avLst>
          </a:prstGeom>
          <a:solidFill>
            <a:srgbClr val="B4DA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6"/>
          <p:cNvSpPr/>
          <p:nvPr/>
        </p:nvSpPr>
        <p:spPr>
          <a:xfrm>
            <a:off x="9988868" y="4262914"/>
            <a:ext cx="359033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3️⃣</a:t>
            </a: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Vrei să descarci un joc necunoscut</a:t>
            </a:r>
            <a:endParaRPr b="0" i="0" sz="2200" u="none" cap="none" strike="noStrike"/>
          </a:p>
        </p:txBody>
      </p:sp>
      <p:sp>
        <p:nvSpPr>
          <p:cNvPr id="143" name="Google Shape;143;p16"/>
          <p:cNvSpPr/>
          <p:nvPr/>
        </p:nvSpPr>
        <p:spPr>
          <a:xfrm>
            <a:off x="9988868" y="5122902"/>
            <a:ext cx="3590330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✅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Corect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— Întrebi întâi părinții sau un profesor înainte de a instala!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/>
          <p:nvPr/>
        </p:nvSpPr>
        <p:spPr>
          <a:xfrm>
            <a:off x="1323737" y="532448"/>
            <a:ext cx="1898333" cy="300276"/>
          </a:xfrm>
          <a:prstGeom prst="roundRect">
            <a:avLst>
              <a:gd fmla="val 19433" name="adj"/>
            </a:avLst>
          </a:prstGeom>
          <a:solidFill>
            <a:srgbClr val="EEDD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1427917" y="584478"/>
            <a:ext cx="1689973" cy="196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Public Sans"/>
              <a:buNone/>
            </a:pPr>
            <a:r>
              <a:rPr b="0" i="0" lang="en-US" sz="10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🟧</a:t>
            </a:r>
            <a:r>
              <a:rPr b="0" i="0" lang="en-US" sz="10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Activitate Practică</a:t>
            </a:r>
            <a:endParaRPr b="0" i="0" sz="1050" u="none" cap="none" strike="noStrike"/>
          </a:p>
        </p:txBody>
      </p:sp>
      <p:sp>
        <p:nvSpPr>
          <p:cNvPr id="151" name="Google Shape;151;p17"/>
          <p:cNvSpPr/>
          <p:nvPr/>
        </p:nvSpPr>
        <p:spPr>
          <a:xfrm>
            <a:off x="1323737" y="885825"/>
            <a:ext cx="4773097" cy="573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3400"/>
              <a:buFont typeface="Playfair Display"/>
              <a:buNone/>
            </a:pPr>
            <a:r>
              <a:rPr b="0" i="0" lang="en-US" sz="340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Regulile Mele Online </a:t>
            </a:r>
            <a:r>
              <a:rPr b="0" i="0" lang="en-US" sz="34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✍️</a:t>
            </a:r>
            <a:endParaRPr b="0" i="0" sz="3400" u="none" cap="none" strike="noStrike"/>
          </a:p>
        </p:txBody>
      </p:sp>
      <p:pic>
        <p:nvPicPr>
          <p:cNvPr descr="preencoded.png" id="152" name="Google Shape;15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3737" y="1807964"/>
            <a:ext cx="7640479" cy="432958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7"/>
          <p:cNvSpPr/>
          <p:nvPr/>
        </p:nvSpPr>
        <p:spPr>
          <a:xfrm>
            <a:off x="9395460" y="3604855"/>
            <a:ext cx="3918585" cy="7358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74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350"/>
              <a:buFont typeface="Public Sans"/>
              <a:buNone/>
            </a:pPr>
            <a:r>
              <a:rPr b="0" i="0" lang="en-US" sz="13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Completează propozițiile de mai jos cu propriile tale răspunsuri. Acestea vor deveni </a:t>
            </a:r>
            <a:r>
              <a:rPr b="1" i="0" lang="en-US" sz="13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promisiunile tale de siguranță online!</a:t>
            </a:r>
            <a:endParaRPr b="0" i="0" sz="1350" u="none" cap="none" strike="noStrike"/>
          </a:p>
        </p:txBody>
      </p:sp>
      <p:sp>
        <p:nvSpPr>
          <p:cNvPr id="154" name="Google Shape;154;p17"/>
          <p:cNvSpPr/>
          <p:nvPr/>
        </p:nvSpPr>
        <p:spPr>
          <a:xfrm>
            <a:off x="1323737" y="6436638"/>
            <a:ext cx="3905607" cy="1260396"/>
          </a:xfrm>
          <a:prstGeom prst="roundRect">
            <a:avLst>
              <a:gd fmla="val 8706" name="adj"/>
            </a:avLst>
          </a:prstGeom>
          <a:solidFill>
            <a:srgbClr val="FFFAF6"/>
          </a:solidFill>
          <a:ln cap="flat" cmpd="sng" w="22850">
            <a:solidFill>
              <a:srgbClr val="E1C2C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2860">
              <a:srgbClr val="E1C2C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7"/>
          <p:cNvSpPr/>
          <p:nvPr/>
        </p:nvSpPr>
        <p:spPr>
          <a:xfrm>
            <a:off x="1300877" y="6436638"/>
            <a:ext cx="91440" cy="1260396"/>
          </a:xfrm>
          <a:prstGeom prst="roundRect">
            <a:avLst>
              <a:gd fmla="val 79767" name="adj"/>
            </a:avLst>
          </a:prstGeom>
          <a:solidFill>
            <a:srgbClr val="E1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7"/>
          <p:cNvSpPr/>
          <p:nvPr/>
        </p:nvSpPr>
        <p:spPr>
          <a:xfrm>
            <a:off x="1588770" y="6633091"/>
            <a:ext cx="2618899" cy="271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529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00"/>
              <a:buFont typeface="Playfair Display"/>
              <a:buNone/>
            </a:pPr>
            <a:r>
              <a:rPr b="0" i="0" lang="en-US" sz="17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NU voi _______________</a:t>
            </a:r>
            <a:endParaRPr b="0" i="0" sz="1700" u="none" cap="none" strike="noStrike"/>
          </a:p>
        </p:txBody>
      </p:sp>
      <p:sp>
        <p:nvSpPr>
          <p:cNvPr id="157" name="Google Shape;157;p17"/>
          <p:cNvSpPr/>
          <p:nvPr/>
        </p:nvSpPr>
        <p:spPr>
          <a:xfrm>
            <a:off x="1588770" y="6984087"/>
            <a:ext cx="3444121" cy="2452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74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350"/>
              <a:buFont typeface="Public Sans"/>
              <a:buNone/>
            </a:pPr>
            <a:r>
              <a:rPr b="0" i="0" lang="en-US" sz="13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Exemplu: </a:t>
            </a:r>
            <a:r>
              <a:rPr b="0" i="1" lang="en-US" sz="13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nu voi da parola nimănui</a:t>
            </a:r>
            <a:endParaRPr b="0" i="0" sz="1350" u="none" cap="none" strike="noStrike"/>
          </a:p>
        </p:txBody>
      </p:sp>
      <p:sp>
        <p:nvSpPr>
          <p:cNvPr id="158" name="Google Shape;158;p17"/>
          <p:cNvSpPr/>
          <p:nvPr/>
        </p:nvSpPr>
        <p:spPr>
          <a:xfrm>
            <a:off x="5362218" y="6436638"/>
            <a:ext cx="3905726" cy="1260396"/>
          </a:xfrm>
          <a:prstGeom prst="roundRect">
            <a:avLst>
              <a:gd fmla="val 8706" name="adj"/>
            </a:avLst>
          </a:prstGeom>
          <a:solidFill>
            <a:srgbClr val="FFFAF6"/>
          </a:solidFill>
          <a:ln cap="flat" cmpd="sng" w="22850">
            <a:solidFill>
              <a:srgbClr val="CCC4EC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2860">
              <a:srgbClr val="CCC4EC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7"/>
          <p:cNvSpPr/>
          <p:nvPr/>
        </p:nvSpPr>
        <p:spPr>
          <a:xfrm>
            <a:off x="5339358" y="6436638"/>
            <a:ext cx="91440" cy="1260396"/>
          </a:xfrm>
          <a:prstGeom prst="roundRect">
            <a:avLst>
              <a:gd fmla="val 79767" name="adj"/>
            </a:avLst>
          </a:prstGeom>
          <a:solidFill>
            <a:srgbClr val="CCC4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7"/>
          <p:cNvSpPr/>
          <p:nvPr/>
        </p:nvSpPr>
        <p:spPr>
          <a:xfrm>
            <a:off x="5627251" y="6633091"/>
            <a:ext cx="3444240" cy="5424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529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00"/>
              <a:buFont typeface="Playfair Display"/>
              <a:buNone/>
            </a:pPr>
            <a:r>
              <a:rPr b="0" i="0" lang="en-US" sz="17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VOI spune unui adult dacă _______________</a:t>
            </a:r>
            <a:endParaRPr b="0" i="0" sz="1700" u="none" cap="none" strike="noStrike"/>
          </a:p>
        </p:txBody>
      </p:sp>
      <p:sp>
        <p:nvSpPr>
          <p:cNvPr id="161" name="Google Shape;161;p17"/>
          <p:cNvSpPr/>
          <p:nvPr/>
        </p:nvSpPr>
        <p:spPr>
          <a:xfrm>
            <a:off x="5627251" y="7255312"/>
            <a:ext cx="3444240" cy="2452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74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350"/>
              <a:buFont typeface="Public Sans"/>
              <a:buNone/>
            </a:pPr>
            <a:r>
              <a:rPr b="0" i="0" lang="en-US" sz="13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Exemplu: </a:t>
            </a:r>
            <a:r>
              <a:rPr b="0" i="1" lang="en-US" sz="13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dacă primesc un mesaj ciudat</a:t>
            </a:r>
            <a:endParaRPr b="0" i="0" sz="1350" u="none" cap="none" strike="noStrike"/>
          </a:p>
        </p:txBody>
      </p:sp>
      <p:sp>
        <p:nvSpPr>
          <p:cNvPr id="162" name="Google Shape;162;p17"/>
          <p:cNvSpPr/>
          <p:nvPr/>
        </p:nvSpPr>
        <p:spPr>
          <a:xfrm>
            <a:off x="9400818" y="6436638"/>
            <a:ext cx="3905726" cy="1260396"/>
          </a:xfrm>
          <a:prstGeom prst="roundRect">
            <a:avLst>
              <a:gd fmla="val 8706" name="adj"/>
            </a:avLst>
          </a:prstGeom>
          <a:solidFill>
            <a:srgbClr val="FFFAF6"/>
          </a:solidFill>
          <a:ln cap="flat" cmpd="sng" w="22850">
            <a:solidFill>
              <a:srgbClr val="B4DAE4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2860">
              <a:srgbClr val="B4DAE4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7"/>
          <p:cNvSpPr/>
          <p:nvPr/>
        </p:nvSpPr>
        <p:spPr>
          <a:xfrm>
            <a:off x="9377958" y="6436638"/>
            <a:ext cx="91440" cy="1260396"/>
          </a:xfrm>
          <a:prstGeom prst="roundRect">
            <a:avLst>
              <a:gd fmla="val 79767" name="adj"/>
            </a:avLst>
          </a:prstGeom>
          <a:solidFill>
            <a:srgbClr val="B4DA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7"/>
          <p:cNvSpPr/>
          <p:nvPr/>
        </p:nvSpPr>
        <p:spPr>
          <a:xfrm>
            <a:off x="9665851" y="6633091"/>
            <a:ext cx="3327559" cy="271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529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00"/>
              <a:buFont typeface="Playfair Display"/>
              <a:buNone/>
            </a:pPr>
            <a:r>
              <a:rPr b="0" i="0" lang="en-US" sz="17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VOI fi atent la _______________</a:t>
            </a:r>
            <a:endParaRPr b="0" i="0" sz="1700" u="none" cap="none" strike="noStrike"/>
          </a:p>
        </p:txBody>
      </p:sp>
      <p:sp>
        <p:nvSpPr>
          <p:cNvPr id="165" name="Google Shape;165;p17"/>
          <p:cNvSpPr/>
          <p:nvPr/>
        </p:nvSpPr>
        <p:spPr>
          <a:xfrm>
            <a:off x="9665851" y="6984087"/>
            <a:ext cx="3444240" cy="2452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74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350"/>
              <a:buFont typeface="Public Sans"/>
              <a:buNone/>
            </a:pPr>
            <a:r>
              <a:rPr b="0" i="0" lang="en-US" sz="13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Exemplu: </a:t>
            </a:r>
            <a:r>
              <a:rPr b="0" i="1" lang="en-US" sz="13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la linkurile pe care le deschid</a:t>
            </a:r>
            <a:endParaRPr b="0" i="0" sz="1350" u="none" cap="none" strike="noStrik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71" name="Google Shape;17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5360" y="0"/>
            <a:ext cx="603504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/>
          <p:nvPr/>
        </p:nvSpPr>
        <p:spPr>
          <a:xfrm>
            <a:off x="793790" y="948571"/>
            <a:ext cx="869871" cy="433864"/>
          </a:xfrm>
          <a:prstGeom prst="roundRect">
            <a:avLst>
              <a:gd fmla="val 17566" name="adj"/>
            </a:avLst>
          </a:prstGeom>
          <a:solidFill>
            <a:srgbClr val="EEDD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8"/>
          <p:cNvSpPr/>
          <p:nvPr/>
        </p:nvSpPr>
        <p:spPr>
          <a:xfrm>
            <a:off x="929878" y="1016556"/>
            <a:ext cx="597694" cy="29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ublic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🟥</a:t>
            </a:r>
            <a:r>
              <a:rPr b="0" i="0" lang="en-US" sz="140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Joc</a:t>
            </a:r>
            <a:endParaRPr b="0" i="0" sz="1400" u="none" cap="none" strike="noStrike"/>
          </a:p>
        </p:txBody>
      </p:sp>
      <p:sp>
        <p:nvSpPr>
          <p:cNvPr id="174" name="Google Shape;174;p18"/>
          <p:cNvSpPr/>
          <p:nvPr/>
        </p:nvSpPr>
        <p:spPr>
          <a:xfrm>
            <a:off x="793790" y="1473160"/>
            <a:ext cx="7181493" cy="746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🦸</a:t>
            </a: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Supereroul Internetului!</a:t>
            </a:r>
            <a:endParaRPr b="0" i="0" sz="4450" u="none" cap="none" strike="noStrike"/>
          </a:p>
        </p:txBody>
      </p:sp>
      <p:sp>
        <p:nvSpPr>
          <p:cNvPr id="175" name="Google Shape;175;p18"/>
          <p:cNvSpPr/>
          <p:nvPr/>
        </p:nvSpPr>
        <p:spPr>
          <a:xfrm>
            <a:off x="793790" y="2560201"/>
            <a:ext cx="75564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Un supererou adevărat știe cum să se comporte online. Ce alegi să faci?</a:t>
            </a:r>
            <a:endParaRPr b="0" i="0" sz="1750" u="none" cap="none" strike="noStrike"/>
          </a:p>
        </p:txBody>
      </p:sp>
      <p:sp>
        <p:nvSpPr>
          <p:cNvPr id="176" name="Google Shape;176;p18"/>
          <p:cNvSpPr/>
          <p:nvPr/>
        </p:nvSpPr>
        <p:spPr>
          <a:xfrm>
            <a:off x="793790" y="3178254"/>
            <a:ext cx="7556421" cy="4102656"/>
          </a:xfrm>
          <a:prstGeom prst="roundRect">
            <a:avLst>
              <a:gd fmla="val 2322" name="adj"/>
            </a:avLst>
          </a:prstGeom>
          <a:solidFill>
            <a:srgbClr val="F0DEDC"/>
          </a:solidFill>
          <a:ln cap="flat" cmpd="sng" w="9525">
            <a:solidFill>
              <a:srgbClr val="C7A8A8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C7A8A8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8"/>
          <p:cNvSpPr/>
          <p:nvPr/>
        </p:nvSpPr>
        <p:spPr>
          <a:xfrm>
            <a:off x="801410" y="3185874"/>
            <a:ext cx="3770590" cy="2402324"/>
          </a:xfrm>
          <a:prstGeom prst="roundRect">
            <a:avLst>
              <a:gd fmla="val 3966" name="adj"/>
            </a:avLst>
          </a:prstGeom>
          <a:solidFill>
            <a:srgbClr val="F0DE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8"/>
          <p:cNvSpPr/>
          <p:nvPr/>
        </p:nvSpPr>
        <p:spPr>
          <a:xfrm>
            <a:off x="1028224" y="3412688"/>
            <a:ext cx="3316962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✔ Păstrează parola secretă</a:t>
            </a:r>
            <a:endParaRPr b="0" i="0" sz="2200" u="none" cap="none" strike="noStrike"/>
          </a:p>
        </p:txBody>
      </p:sp>
      <p:sp>
        <p:nvSpPr>
          <p:cNvPr id="179" name="Google Shape;179;p18"/>
          <p:cNvSpPr/>
          <p:nvPr/>
        </p:nvSpPr>
        <p:spPr>
          <a:xfrm>
            <a:off x="1028224" y="4272677"/>
            <a:ext cx="3316962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Un supererou nu își împarte parola cu nimeni — este comoara lui digitală!</a:t>
            </a:r>
            <a:endParaRPr b="0" i="0" sz="1750" u="none" cap="none" strike="noStrike"/>
          </a:p>
        </p:txBody>
      </p:sp>
      <p:sp>
        <p:nvSpPr>
          <p:cNvPr id="180" name="Google Shape;180;p18"/>
          <p:cNvSpPr/>
          <p:nvPr/>
        </p:nvSpPr>
        <p:spPr>
          <a:xfrm>
            <a:off x="4572000" y="3185874"/>
            <a:ext cx="3770590" cy="2402324"/>
          </a:xfrm>
          <a:prstGeom prst="rect">
            <a:avLst/>
          </a:prstGeom>
          <a:solidFill>
            <a:srgbClr val="F0DE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8"/>
          <p:cNvSpPr/>
          <p:nvPr/>
        </p:nvSpPr>
        <p:spPr>
          <a:xfrm>
            <a:off x="4572000" y="3185874"/>
            <a:ext cx="30480" cy="2402324"/>
          </a:xfrm>
          <a:prstGeom prst="roundRect">
            <a:avLst>
              <a:gd fmla="val 312558" name="adj"/>
            </a:avLst>
          </a:prstGeom>
          <a:solidFill>
            <a:srgbClr val="B2AA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8"/>
          <p:cNvSpPr/>
          <p:nvPr/>
        </p:nvSpPr>
        <p:spPr>
          <a:xfrm>
            <a:off x="4798814" y="3412688"/>
            <a:ext cx="2835235" cy="369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✔ Ajută prietenii</a:t>
            </a:r>
            <a:endParaRPr b="0" i="0" sz="2200" u="none" cap="none" strike="noStrike"/>
          </a:p>
        </p:txBody>
      </p:sp>
      <p:sp>
        <p:nvSpPr>
          <p:cNvPr id="183" name="Google Shape;183;p18"/>
          <p:cNvSpPr/>
          <p:nvPr/>
        </p:nvSpPr>
        <p:spPr>
          <a:xfrm>
            <a:off x="4798814" y="3918347"/>
            <a:ext cx="3316962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Dacă un prieten are o problemă online, îi spui să ceară ajutorul unui adult.</a:t>
            </a:r>
            <a:endParaRPr b="0" i="0" sz="1750" u="none" cap="none" strike="noStrike"/>
          </a:p>
        </p:txBody>
      </p:sp>
      <p:sp>
        <p:nvSpPr>
          <p:cNvPr id="184" name="Google Shape;184;p18"/>
          <p:cNvSpPr/>
          <p:nvPr/>
        </p:nvSpPr>
        <p:spPr>
          <a:xfrm>
            <a:off x="801410" y="5588198"/>
            <a:ext cx="7541181" cy="1685092"/>
          </a:xfrm>
          <a:prstGeom prst="rect">
            <a:avLst/>
          </a:prstGeom>
          <a:solidFill>
            <a:srgbClr val="F0DE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8"/>
          <p:cNvSpPr/>
          <p:nvPr/>
        </p:nvSpPr>
        <p:spPr>
          <a:xfrm>
            <a:off x="801410" y="5588198"/>
            <a:ext cx="7541181" cy="30480"/>
          </a:xfrm>
          <a:prstGeom prst="roundRect">
            <a:avLst>
              <a:gd fmla="val 312558" name="adj"/>
            </a:avLst>
          </a:prstGeom>
          <a:solidFill>
            <a:srgbClr val="9AC0C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8"/>
          <p:cNvSpPr/>
          <p:nvPr/>
        </p:nvSpPr>
        <p:spPr>
          <a:xfrm>
            <a:off x="1028224" y="5815013"/>
            <a:ext cx="3972758" cy="369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✔ Nu vorbește cu necunoscuți</a:t>
            </a:r>
            <a:endParaRPr b="0" i="0" sz="2200" u="none" cap="none" strike="noStrike"/>
          </a:p>
        </p:txBody>
      </p:sp>
      <p:sp>
        <p:nvSpPr>
          <p:cNvPr id="187" name="Google Shape;187;p18"/>
          <p:cNvSpPr/>
          <p:nvPr/>
        </p:nvSpPr>
        <p:spPr>
          <a:xfrm>
            <a:off x="1028224" y="6320671"/>
            <a:ext cx="7087553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Un supererou este precaut și nu acceptă mesaje de la persoane necunoscute.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9"/>
          <p:cNvSpPr/>
          <p:nvPr/>
        </p:nvSpPr>
        <p:spPr>
          <a:xfrm>
            <a:off x="793790" y="1099066"/>
            <a:ext cx="2827853" cy="449104"/>
          </a:xfrm>
          <a:prstGeom prst="roundRect">
            <a:avLst>
              <a:gd fmla="val 16970" name="adj"/>
            </a:avLst>
          </a:prstGeom>
          <a:noFill/>
          <a:ln cap="flat" cmpd="sng" w="9525">
            <a:solidFill>
              <a:srgbClr val="E1C2C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9"/>
          <p:cNvSpPr/>
          <p:nvPr/>
        </p:nvSpPr>
        <p:spPr>
          <a:xfrm>
            <a:off x="937498" y="1174671"/>
            <a:ext cx="2540437" cy="29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ublic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🟪</a:t>
            </a:r>
            <a:r>
              <a:rPr b="0" i="0" lang="en-US" sz="1400" u="none" cap="none" strike="noStrike">
                <a:solidFill>
                  <a:srgbClr val="E1C2C2"/>
                </a:solidFill>
                <a:latin typeface="Public Sans"/>
                <a:ea typeface="Public Sans"/>
                <a:cs typeface="Public Sans"/>
                <a:sym typeface="Public Sans"/>
              </a:rPr>
              <a:t> Situații din Viața Reală</a:t>
            </a:r>
            <a:endParaRPr b="0" i="0" sz="1400" u="none" cap="none" strike="noStrike"/>
          </a:p>
        </p:txBody>
      </p:sp>
      <p:sp>
        <p:nvSpPr>
          <p:cNvPr id="195" name="Google Shape;195;p19"/>
          <p:cNvSpPr/>
          <p:nvPr/>
        </p:nvSpPr>
        <p:spPr>
          <a:xfrm>
            <a:off x="793790" y="1638895"/>
            <a:ext cx="5670590" cy="746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Ce faci dacă...? </a:t>
            </a:r>
            <a:r>
              <a:rPr b="0" i="0" lang="en-US" sz="445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💬</a:t>
            </a:r>
            <a:endParaRPr b="0" i="0" sz="4450" u="none" cap="none" strike="noStrike"/>
          </a:p>
        </p:txBody>
      </p:sp>
      <p:sp>
        <p:nvSpPr>
          <p:cNvPr id="196" name="Google Shape;196;p19"/>
          <p:cNvSpPr/>
          <p:nvPr/>
        </p:nvSpPr>
        <p:spPr>
          <a:xfrm>
            <a:off x="793790" y="2725936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Imaginează-ți că te afli în aceste situații. Care este răspunsul corect?</a:t>
            </a:r>
            <a:endParaRPr b="0" i="0" sz="1750" u="none" cap="none" strike="noStrike"/>
          </a:p>
        </p:txBody>
      </p:sp>
      <p:pic>
        <p:nvPicPr>
          <p:cNvPr descr="preencoded.png" id="197" name="Google Shape;19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90" y="3343989"/>
            <a:ext cx="3700105" cy="228683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9"/>
          <p:cNvSpPr/>
          <p:nvPr/>
        </p:nvSpPr>
        <p:spPr>
          <a:xfrm>
            <a:off x="793790" y="5914311"/>
            <a:ext cx="4712494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Cineva îți scrie: „Trimite-mi poza ta"</a:t>
            </a:r>
            <a:endParaRPr b="0" i="0" sz="2200" u="none" cap="none" strike="noStrike"/>
          </a:p>
        </p:txBody>
      </p:sp>
      <p:sp>
        <p:nvSpPr>
          <p:cNvPr id="199" name="Google Shape;199;p19"/>
          <p:cNvSpPr/>
          <p:nvPr/>
        </p:nvSpPr>
        <p:spPr>
          <a:xfrm>
            <a:off x="793790" y="6404729"/>
            <a:ext cx="6379607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Răspuns: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Spui 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NU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și anunți imediat un adult de încredere. Nu trimiți niciodată poze personale!</a:t>
            </a:r>
            <a:endParaRPr b="0" i="0" sz="1750" u="none" cap="none" strike="noStrike"/>
          </a:p>
        </p:txBody>
      </p:sp>
      <p:pic>
        <p:nvPicPr>
          <p:cNvPr descr="preencoded.png" id="200" name="Google Shape;20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56884" y="3343989"/>
            <a:ext cx="3700224" cy="2286833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9"/>
          <p:cNvSpPr/>
          <p:nvPr/>
        </p:nvSpPr>
        <p:spPr>
          <a:xfrm>
            <a:off x="7456884" y="5914311"/>
            <a:ext cx="5023366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Cineva te invită într-un joc necunoscut</a:t>
            </a:r>
            <a:endParaRPr b="0" i="0" sz="2200" u="none" cap="none" strike="noStrike"/>
          </a:p>
        </p:txBody>
      </p:sp>
      <p:sp>
        <p:nvSpPr>
          <p:cNvPr id="202" name="Google Shape;202;p19"/>
          <p:cNvSpPr/>
          <p:nvPr/>
        </p:nvSpPr>
        <p:spPr>
          <a:xfrm>
            <a:off x="7456884" y="6404729"/>
            <a:ext cx="6379726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Răspuns: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Verifici cu un părinte sau profesor înainte de a accepta. Nu intra singur!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/>
          <p:nvPr/>
        </p:nvSpPr>
        <p:spPr>
          <a:xfrm>
            <a:off x="793790" y="1451015"/>
            <a:ext cx="1433155" cy="433864"/>
          </a:xfrm>
          <a:prstGeom prst="roundRect">
            <a:avLst>
              <a:gd fmla="val 17566" name="adj"/>
            </a:avLst>
          </a:prstGeom>
          <a:solidFill>
            <a:srgbClr val="EEDD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0"/>
          <p:cNvSpPr/>
          <p:nvPr/>
        </p:nvSpPr>
        <p:spPr>
          <a:xfrm>
            <a:off x="929878" y="1518999"/>
            <a:ext cx="1160978" cy="29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ublic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🟫</a:t>
            </a:r>
            <a:r>
              <a:rPr b="0" i="0" lang="en-US" sz="140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Mini Test</a:t>
            </a:r>
            <a:endParaRPr b="0" i="0" sz="1400" u="none" cap="none" strike="noStrike"/>
          </a:p>
        </p:txBody>
      </p:sp>
      <p:sp>
        <p:nvSpPr>
          <p:cNvPr id="210" name="Google Shape;210;p20"/>
          <p:cNvSpPr/>
          <p:nvPr/>
        </p:nvSpPr>
        <p:spPr>
          <a:xfrm>
            <a:off x="793790" y="1975604"/>
            <a:ext cx="6532364" cy="7468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Cât de bine ai învățat? </a:t>
            </a:r>
            <a:r>
              <a:rPr b="0" i="0" lang="en-US" sz="445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✅</a:t>
            </a:r>
            <a:endParaRPr b="0" i="0" sz="4450" u="none" cap="none" strike="noStrike"/>
          </a:p>
        </p:txBody>
      </p:sp>
      <p:sp>
        <p:nvSpPr>
          <p:cNvPr id="211" name="Google Shape;211;p20"/>
          <p:cNvSpPr/>
          <p:nvPr/>
        </p:nvSpPr>
        <p:spPr>
          <a:xfrm>
            <a:off x="793790" y="3062645"/>
            <a:ext cx="13042821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Bifează răspunsul corect pentru fiecare întrebare. La final, verifică cu profesorul!</a:t>
            </a:r>
            <a:endParaRPr b="0" i="0" sz="1750" u="none" cap="none" strike="noStrike"/>
          </a:p>
        </p:txBody>
      </p:sp>
      <p:sp>
        <p:nvSpPr>
          <p:cNvPr id="212" name="Google Shape;212;p20"/>
          <p:cNvSpPr/>
          <p:nvPr/>
        </p:nvSpPr>
        <p:spPr>
          <a:xfrm>
            <a:off x="793790" y="4020860"/>
            <a:ext cx="4196358" cy="2757726"/>
          </a:xfrm>
          <a:prstGeom prst="roundRect">
            <a:avLst>
              <a:gd fmla="val 5305" name="adj"/>
            </a:avLst>
          </a:prstGeom>
          <a:solidFill>
            <a:srgbClr val="FFFAF6"/>
          </a:solidFill>
          <a:ln>
            <a:noFill/>
          </a:ln>
          <a:effectLst>
            <a:outerShdw rotWithShape="0" algn="bl" dir="2700000" dist="29210">
              <a:srgbClr val="E1C2C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0"/>
          <p:cNvSpPr/>
          <p:nvPr/>
        </p:nvSpPr>
        <p:spPr>
          <a:xfrm>
            <a:off x="793790" y="3990380"/>
            <a:ext cx="4196358" cy="121920"/>
          </a:xfrm>
          <a:prstGeom prst="roundRect">
            <a:avLst>
              <a:gd fmla="val 78139" name="adj"/>
            </a:avLst>
          </a:prstGeom>
          <a:solidFill>
            <a:srgbClr val="E1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0"/>
          <p:cNvSpPr/>
          <p:nvPr/>
        </p:nvSpPr>
        <p:spPr>
          <a:xfrm>
            <a:off x="2551688" y="3680698"/>
            <a:ext cx="680442" cy="680442"/>
          </a:xfrm>
          <a:prstGeom prst="roundRect">
            <a:avLst>
              <a:gd fmla="val 134383" name="adj"/>
            </a:avLst>
          </a:prstGeom>
          <a:solidFill>
            <a:srgbClr val="E1C2C2">
              <a:alpha val="5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0"/>
          <p:cNvSpPr/>
          <p:nvPr/>
        </p:nvSpPr>
        <p:spPr>
          <a:xfrm>
            <a:off x="2755761" y="3850838"/>
            <a:ext cx="272177" cy="340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layfair Display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</a:t>
            </a:r>
            <a:endParaRPr b="0" i="0" sz="2100" u="none" cap="none" strike="noStrike"/>
          </a:p>
        </p:txBody>
      </p:sp>
      <p:sp>
        <p:nvSpPr>
          <p:cNvPr id="216" name="Google Shape;216;p20"/>
          <p:cNvSpPr/>
          <p:nvPr/>
        </p:nvSpPr>
        <p:spPr>
          <a:xfrm>
            <a:off x="1051084" y="4587835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Parola se spune...</a:t>
            </a:r>
            <a:endParaRPr b="0" i="0" sz="2200" u="none" cap="none" strike="noStrike"/>
          </a:p>
        </p:txBody>
      </p:sp>
      <p:sp>
        <p:nvSpPr>
          <p:cNvPr id="217" name="Google Shape;217;p20"/>
          <p:cNvSpPr/>
          <p:nvPr/>
        </p:nvSpPr>
        <p:spPr>
          <a:xfrm>
            <a:off x="1051084" y="5078254"/>
            <a:ext cx="3681770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☐ Prietenilor</a:t>
            </a:r>
            <a:endParaRPr b="0" i="0" sz="1750" u="none" cap="none" strike="noStrike"/>
          </a:p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✅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Nimănui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— parola rămâne secretă întotdeauna!</a:t>
            </a:r>
            <a:endParaRPr b="0" i="0" sz="1750" u="none" cap="none" strike="noStrike"/>
          </a:p>
        </p:txBody>
      </p:sp>
      <p:sp>
        <p:nvSpPr>
          <p:cNvPr id="218" name="Google Shape;218;p20"/>
          <p:cNvSpPr/>
          <p:nvPr/>
        </p:nvSpPr>
        <p:spPr>
          <a:xfrm>
            <a:off x="5216962" y="4020860"/>
            <a:ext cx="4196358" cy="2757726"/>
          </a:xfrm>
          <a:prstGeom prst="roundRect">
            <a:avLst>
              <a:gd fmla="val 5305" name="adj"/>
            </a:avLst>
          </a:prstGeom>
          <a:solidFill>
            <a:srgbClr val="FFFAF6"/>
          </a:solidFill>
          <a:ln>
            <a:noFill/>
          </a:ln>
          <a:effectLst>
            <a:outerShdw rotWithShape="0" algn="bl" dir="2700000" dist="29210">
              <a:srgbClr val="CCC4EC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0"/>
          <p:cNvSpPr/>
          <p:nvPr/>
        </p:nvSpPr>
        <p:spPr>
          <a:xfrm>
            <a:off x="5216962" y="3990380"/>
            <a:ext cx="4196358" cy="121920"/>
          </a:xfrm>
          <a:prstGeom prst="roundRect">
            <a:avLst>
              <a:gd fmla="val 78139" name="adj"/>
            </a:avLst>
          </a:prstGeom>
          <a:solidFill>
            <a:srgbClr val="CCC4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0"/>
          <p:cNvSpPr/>
          <p:nvPr/>
        </p:nvSpPr>
        <p:spPr>
          <a:xfrm>
            <a:off x="6974860" y="3680698"/>
            <a:ext cx="680442" cy="680442"/>
          </a:xfrm>
          <a:prstGeom prst="roundRect">
            <a:avLst>
              <a:gd fmla="val 134383" name="adj"/>
            </a:avLst>
          </a:prstGeom>
          <a:solidFill>
            <a:srgbClr val="CCC4EC">
              <a:alpha val="5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0"/>
          <p:cNvSpPr/>
          <p:nvPr/>
        </p:nvSpPr>
        <p:spPr>
          <a:xfrm>
            <a:off x="7178933" y="3850838"/>
            <a:ext cx="272177" cy="340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layfair Display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</a:t>
            </a:r>
            <a:endParaRPr b="0" i="0" sz="2100" u="none" cap="none" strike="noStrike"/>
          </a:p>
        </p:txBody>
      </p:sp>
      <p:sp>
        <p:nvSpPr>
          <p:cNvPr id="222" name="Google Shape;222;p20"/>
          <p:cNvSpPr/>
          <p:nvPr/>
        </p:nvSpPr>
        <p:spPr>
          <a:xfrm>
            <a:off x="5474256" y="4587835"/>
            <a:ext cx="3681770" cy="708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Dacă mă sperie ceva online...</a:t>
            </a:r>
            <a:endParaRPr b="0" i="0" sz="2200" u="none" cap="none" strike="noStrike"/>
          </a:p>
        </p:txBody>
      </p:sp>
      <p:sp>
        <p:nvSpPr>
          <p:cNvPr id="223" name="Google Shape;223;p20"/>
          <p:cNvSpPr/>
          <p:nvPr/>
        </p:nvSpPr>
        <p:spPr>
          <a:xfrm>
            <a:off x="5474256" y="5432584"/>
            <a:ext cx="3681770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✅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Spun unui adult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— este cel mai important lucru de făcut!</a:t>
            </a:r>
            <a:endParaRPr b="0" i="0" sz="1750" u="none" cap="none" strike="noStrike"/>
          </a:p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☐ Ignor</a:t>
            </a:r>
            <a:endParaRPr b="0" i="0" sz="1750" u="none" cap="none" strike="noStrike"/>
          </a:p>
        </p:txBody>
      </p:sp>
      <p:sp>
        <p:nvSpPr>
          <p:cNvPr id="224" name="Google Shape;224;p20"/>
          <p:cNvSpPr/>
          <p:nvPr/>
        </p:nvSpPr>
        <p:spPr>
          <a:xfrm>
            <a:off x="9640133" y="4020860"/>
            <a:ext cx="4196358" cy="2757726"/>
          </a:xfrm>
          <a:prstGeom prst="roundRect">
            <a:avLst>
              <a:gd fmla="val 5305" name="adj"/>
            </a:avLst>
          </a:prstGeom>
          <a:solidFill>
            <a:srgbClr val="FFFAF6"/>
          </a:solidFill>
          <a:ln>
            <a:noFill/>
          </a:ln>
          <a:effectLst>
            <a:outerShdw rotWithShape="0" algn="bl" dir="2700000" dist="29210">
              <a:srgbClr val="B4DAE4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0"/>
          <p:cNvSpPr/>
          <p:nvPr/>
        </p:nvSpPr>
        <p:spPr>
          <a:xfrm>
            <a:off x="9640133" y="3990380"/>
            <a:ext cx="4196358" cy="121920"/>
          </a:xfrm>
          <a:prstGeom prst="roundRect">
            <a:avLst>
              <a:gd fmla="val 78139" name="adj"/>
            </a:avLst>
          </a:prstGeom>
          <a:solidFill>
            <a:srgbClr val="B4DA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0"/>
          <p:cNvSpPr/>
          <p:nvPr/>
        </p:nvSpPr>
        <p:spPr>
          <a:xfrm>
            <a:off x="11398032" y="3680698"/>
            <a:ext cx="680442" cy="680442"/>
          </a:xfrm>
          <a:prstGeom prst="roundRect">
            <a:avLst>
              <a:gd fmla="val 134383" name="adj"/>
            </a:avLst>
          </a:prstGeom>
          <a:solidFill>
            <a:srgbClr val="B4DAE4">
              <a:alpha val="5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0"/>
          <p:cNvSpPr/>
          <p:nvPr/>
        </p:nvSpPr>
        <p:spPr>
          <a:xfrm>
            <a:off x="11602105" y="3850838"/>
            <a:ext cx="272177" cy="340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layfair Display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</a:t>
            </a:r>
            <a:endParaRPr b="0" i="0" sz="2100" u="none" cap="none" strike="noStrike"/>
          </a:p>
        </p:txBody>
      </p:sp>
      <p:sp>
        <p:nvSpPr>
          <p:cNvPr id="228" name="Google Shape;228;p20"/>
          <p:cNvSpPr/>
          <p:nvPr/>
        </p:nvSpPr>
        <p:spPr>
          <a:xfrm>
            <a:off x="9897427" y="4587835"/>
            <a:ext cx="3681770" cy="708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6F655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Când primesc un link necunoscut...</a:t>
            </a:r>
            <a:endParaRPr b="0" i="0" sz="2200" u="none" cap="none" strike="noStrike"/>
          </a:p>
        </p:txBody>
      </p:sp>
      <p:sp>
        <p:nvSpPr>
          <p:cNvPr id="229" name="Google Shape;229;p20"/>
          <p:cNvSpPr/>
          <p:nvPr/>
        </p:nvSpPr>
        <p:spPr>
          <a:xfrm>
            <a:off x="9897427" y="5432584"/>
            <a:ext cx="3681770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☐ Îl deschid</a:t>
            </a:r>
            <a:endParaRPr b="0" i="0" sz="1750" u="none" cap="none" strike="noStrike"/>
          </a:p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✅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b="1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Întreb un adult</a:t>
            </a: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— așa sunt un copil responsabil!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35" name="Google Shape;23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5360" y="0"/>
            <a:ext cx="603504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1"/>
          <p:cNvSpPr/>
          <p:nvPr/>
        </p:nvSpPr>
        <p:spPr>
          <a:xfrm>
            <a:off x="793790" y="650319"/>
            <a:ext cx="1569720" cy="433864"/>
          </a:xfrm>
          <a:prstGeom prst="roundRect">
            <a:avLst>
              <a:gd fmla="val 17566" name="adj"/>
            </a:avLst>
          </a:prstGeom>
          <a:solidFill>
            <a:srgbClr val="EEDD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1"/>
          <p:cNvSpPr/>
          <p:nvPr/>
        </p:nvSpPr>
        <p:spPr>
          <a:xfrm>
            <a:off x="929878" y="718304"/>
            <a:ext cx="1297543" cy="29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ublic Sans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🌟</a:t>
            </a:r>
            <a:r>
              <a:rPr b="0" i="0" lang="en-US" sz="140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 Concluzie</a:t>
            </a:r>
            <a:endParaRPr b="0" i="0" sz="1400" u="none" cap="none" strike="noStrike"/>
          </a:p>
        </p:txBody>
      </p:sp>
      <p:sp>
        <p:nvSpPr>
          <p:cNvPr id="238" name="Google Shape;238;p21"/>
          <p:cNvSpPr/>
          <p:nvPr/>
        </p:nvSpPr>
        <p:spPr>
          <a:xfrm>
            <a:off x="793790" y="1174909"/>
            <a:ext cx="7556421" cy="14556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4B6981"/>
              </a:buClr>
              <a:buSzPts val="4450"/>
              <a:buFont typeface="Playfair Display"/>
              <a:buNone/>
            </a:pPr>
            <a:r>
              <a:rPr b="0" i="0" lang="en-US" sz="4450" u="none" cap="none" strike="noStrike">
                <a:solidFill>
                  <a:srgbClr val="4B69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Eu sunt un copil responsabil online! </a:t>
            </a:r>
            <a:r>
              <a:rPr b="0" i="0" lang="en-US" sz="445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🎉</a:t>
            </a:r>
            <a:endParaRPr b="0" i="0" sz="4450" u="none" cap="none" strike="noStrike"/>
          </a:p>
        </p:txBody>
      </p:sp>
      <p:sp>
        <p:nvSpPr>
          <p:cNvPr id="239" name="Google Shape;239;p21"/>
          <p:cNvSpPr/>
          <p:nvPr/>
        </p:nvSpPr>
        <p:spPr>
          <a:xfrm>
            <a:off x="793790" y="2970728"/>
            <a:ext cx="7556421" cy="1088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6F655D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6F655D"/>
                </a:solidFill>
                <a:latin typeface="Public Sans"/>
                <a:ea typeface="Public Sans"/>
                <a:cs typeface="Public Sans"/>
                <a:sym typeface="Public Sans"/>
              </a:rPr>
              <a:t>Internetul este util și distractiv, dar trebuie folosit cu grijă și responsabilitate. Acum știi regulile de aur și ești pregătit să navighezi în siguranță!</a:t>
            </a:r>
            <a:endParaRPr b="0" i="0" sz="1750" u="none" cap="none" strike="noStrike"/>
          </a:p>
        </p:txBody>
      </p:sp>
      <p:sp>
        <p:nvSpPr>
          <p:cNvPr id="240" name="Google Shape;240;p21"/>
          <p:cNvSpPr/>
          <p:nvPr/>
        </p:nvSpPr>
        <p:spPr>
          <a:xfrm>
            <a:off x="793790" y="4314587"/>
            <a:ext cx="3664744" cy="1700332"/>
          </a:xfrm>
          <a:prstGeom prst="roundRect">
            <a:avLst>
              <a:gd fmla="val 5603" name="adj"/>
            </a:avLst>
          </a:prstGeom>
          <a:solidFill>
            <a:srgbClr val="E1C2C2">
              <a:alpha val="50196"/>
            </a:srgbClr>
          </a:solidFill>
          <a:ln cap="flat" cmpd="sng" w="9525">
            <a:solidFill>
              <a:srgbClr val="C7A8A8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C7A8A8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1"/>
          <p:cNvSpPr/>
          <p:nvPr/>
        </p:nvSpPr>
        <p:spPr>
          <a:xfrm>
            <a:off x="1028224" y="4549021"/>
            <a:ext cx="2942987" cy="369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🔒 Protejează-ți datele</a:t>
            </a:r>
            <a:endParaRPr b="0" i="0" sz="2200" u="none" cap="none" strike="noStrike"/>
          </a:p>
        </p:txBody>
      </p:sp>
      <p:sp>
        <p:nvSpPr>
          <p:cNvPr id="242" name="Google Shape;242;p21"/>
          <p:cNvSpPr/>
          <p:nvPr/>
        </p:nvSpPr>
        <p:spPr>
          <a:xfrm>
            <a:off x="1028224" y="5054679"/>
            <a:ext cx="3195876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Parola și informațiile personale rămân secrete</a:t>
            </a:r>
            <a:endParaRPr b="0" i="0" sz="1750" u="none" cap="none" strike="noStrike"/>
          </a:p>
        </p:txBody>
      </p:sp>
      <p:sp>
        <p:nvSpPr>
          <p:cNvPr id="243" name="Google Shape;243;p21"/>
          <p:cNvSpPr/>
          <p:nvPr/>
        </p:nvSpPr>
        <p:spPr>
          <a:xfrm>
            <a:off x="4685348" y="4314587"/>
            <a:ext cx="3664863" cy="1700332"/>
          </a:xfrm>
          <a:prstGeom prst="roundRect">
            <a:avLst>
              <a:gd fmla="val 5603" name="adj"/>
            </a:avLst>
          </a:prstGeom>
          <a:solidFill>
            <a:srgbClr val="CCC4EC">
              <a:alpha val="50196"/>
            </a:srgbClr>
          </a:solidFill>
          <a:ln cap="flat" cmpd="sng" w="9525">
            <a:solidFill>
              <a:srgbClr val="B2AAD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B2AAD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1"/>
          <p:cNvSpPr/>
          <p:nvPr/>
        </p:nvSpPr>
        <p:spPr>
          <a:xfrm>
            <a:off x="4919782" y="4549021"/>
            <a:ext cx="2835235" cy="369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👨‍👩‍👧 Cere ajutor</a:t>
            </a:r>
            <a:endParaRPr b="0" i="0" sz="2200" u="none" cap="none" strike="noStrike"/>
          </a:p>
        </p:txBody>
      </p:sp>
      <p:sp>
        <p:nvSpPr>
          <p:cNvPr id="245" name="Google Shape;245;p21"/>
          <p:cNvSpPr/>
          <p:nvPr/>
        </p:nvSpPr>
        <p:spPr>
          <a:xfrm>
            <a:off x="4919782" y="5054679"/>
            <a:ext cx="3195995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Un adult este mereu alături de tine</a:t>
            </a:r>
            <a:endParaRPr b="0" i="0" sz="1750" u="none" cap="none" strike="noStrike"/>
          </a:p>
        </p:txBody>
      </p:sp>
      <p:sp>
        <p:nvSpPr>
          <p:cNvPr id="246" name="Google Shape;246;p21"/>
          <p:cNvSpPr/>
          <p:nvPr/>
        </p:nvSpPr>
        <p:spPr>
          <a:xfrm>
            <a:off x="793790" y="6241733"/>
            <a:ext cx="7556421" cy="1337429"/>
          </a:xfrm>
          <a:prstGeom prst="roundRect">
            <a:avLst>
              <a:gd fmla="val 7123" name="adj"/>
            </a:avLst>
          </a:prstGeom>
          <a:solidFill>
            <a:srgbClr val="B4DAE4">
              <a:alpha val="50196"/>
            </a:srgbClr>
          </a:solidFill>
          <a:ln cap="flat" cmpd="sng" w="9525">
            <a:solidFill>
              <a:srgbClr val="9AC0CA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9210">
              <a:srgbClr val="9AC0CA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1"/>
          <p:cNvSpPr/>
          <p:nvPr/>
        </p:nvSpPr>
        <p:spPr>
          <a:xfrm>
            <a:off x="1028224" y="6476167"/>
            <a:ext cx="3038475" cy="369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Playfair Display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⏰ Folosește cu măsură</a:t>
            </a:r>
            <a:endParaRPr b="0" i="0" sz="2200" u="none" cap="none" strike="noStrike"/>
          </a:p>
        </p:txBody>
      </p:sp>
      <p:sp>
        <p:nvSpPr>
          <p:cNvPr id="248" name="Google Shape;248;p21"/>
          <p:cNvSpPr/>
          <p:nvPr/>
        </p:nvSpPr>
        <p:spPr>
          <a:xfrm>
            <a:off x="1028224" y="6981825"/>
            <a:ext cx="7087553" cy="362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Public Sans"/>
              <a:buNone/>
            </a:pPr>
            <a:r>
              <a:rPr b="0" i="0" lang="en-US" sz="17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Echilibrul între online și offline este important</a:t>
            </a:r>
            <a:endParaRPr b="0" i="0" sz="1750" u="none" cap="none" strike="noStrik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